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80" r:id="rId6"/>
    <p:sldId id="261" r:id="rId7"/>
    <p:sldId id="281" r:id="rId8"/>
    <p:sldId id="282" r:id="rId9"/>
    <p:sldId id="283" r:id="rId10"/>
    <p:sldId id="284" r:id="rId11"/>
    <p:sldId id="285" r:id="rId12"/>
    <p:sldId id="286" r:id="rId13"/>
  </p:sldIdLst>
  <p:sldSz cx="9144000" cy="5143500" type="screen16x9"/>
  <p:notesSz cx="6858000" cy="9144000"/>
  <p:embeddedFontLst>
    <p:embeddedFont>
      <p:font typeface="Nunito" panose="020B0604020202020204" charset="0"/>
      <p:regular r:id="rId15"/>
      <p:bold r:id="rId16"/>
      <p:italic r:id="rId17"/>
      <p:boldItalic r:id="rId18"/>
    </p:embeddedFont>
    <p:embeddedFont>
      <p:font typeface="Calibri" panose="020F050202020403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24" autoAdjust="0"/>
  </p:normalViewPr>
  <p:slideViewPr>
    <p:cSldViewPr>
      <p:cViewPr>
        <p:scale>
          <a:sx n="100" d="100"/>
          <a:sy n="100" d="100"/>
        </p:scale>
        <p:origin x="-1950" y="-864"/>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4286336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Shape 10"/>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 name="Shape 14"/>
          <p:cNvGrpSpPr/>
          <p:nvPr/>
        </p:nvGrpSpPr>
        <p:grpSpPr>
          <a:xfrm>
            <a:off x="255200" y="592"/>
            <a:ext cx="2250363" cy="1044300"/>
            <a:chOff x="255200" y="592"/>
            <a:chExt cx="2250363" cy="1044300"/>
          </a:xfrm>
        </p:grpSpPr>
        <p:sp>
          <p:nvSpPr>
            <p:cNvPr id="15" name="Shape 15"/>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8" name="Shape 18"/>
          <p:cNvGrpSpPr/>
          <p:nvPr/>
        </p:nvGrpSpPr>
        <p:grpSpPr>
          <a:xfrm>
            <a:off x="905395" y="592"/>
            <a:ext cx="2250363" cy="1044300"/>
            <a:chOff x="905395" y="592"/>
            <a:chExt cx="2250363" cy="1044300"/>
          </a:xfrm>
        </p:grpSpPr>
        <p:sp>
          <p:nvSpPr>
            <p:cNvPr id="19" name="Shape 19"/>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Shape 21"/>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 name="Shape 22"/>
          <p:cNvGrpSpPr/>
          <p:nvPr/>
        </p:nvGrpSpPr>
        <p:grpSpPr>
          <a:xfrm>
            <a:off x="7057468" y="5088"/>
            <a:ext cx="1851282" cy="752108"/>
            <a:chOff x="6917201" y="0"/>
            <a:chExt cx="2227777" cy="863400"/>
          </a:xfrm>
        </p:grpSpPr>
        <p:sp>
          <p:nvSpPr>
            <p:cNvPr id="23" name="Shape 2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Shape 24"/>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6" name="Shape 26"/>
          <p:cNvGrpSpPr/>
          <p:nvPr/>
        </p:nvGrpSpPr>
        <p:grpSpPr>
          <a:xfrm>
            <a:off x="6553032" y="4217852"/>
            <a:ext cx="2389068" cy="925737"/>
            <a:chOff x="6917201" y="0"/>
            <a:chExt cx="2227777" cy="863400"/>
          </a:xfrm>
        </p:grpSpPr>
        <p:sp>
          <p:nvSpPr>
            <p:cNvPr id="27" name="Shape 27"/>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 name="Shape 30"/>
          <p:cNvGrpSpPr/>
          <p:nvPr/>
        </p:nvGrpSpPr>
        <p:grpSpPr>
          <a:xfrm>
            <a:off x="199149" y="4055652"/>
            <a:ext cx="2795414" cy="1083308"/>
            <a:chOff x="6917201" y="0"/>
            <a:chExt cx="2227777" cy="863400"/>
          </a:xfrm>
        </p:grpSpPr>
        <p:sp>
          <p:nvSpPr>
            <p:cNvPr id="31" name="Shape 31"/>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4" name="Shape 34"/>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Shape 35"/>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Shape 3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Shape 110"/>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1" name="Shape 111"/>
          <p:cNvGrpSpPr/>
          <p:nvPr/>
        </p:nvGrpSpPr>
        <p:grpSpPr>
          <a:xfrm>
            <a:off x="5959222" y="4119576"/>
            <a:ext cx="2520952" cy="1024165"/>
            <a:chOff x="6917201" y="0"/>
            <a:chExt cx="2227777" cy="863400"/>
          </a:xfrm>
        </p:grpSpPr>
        <p:sp>
          <p:nvSpPr>
            <p:cNvPr id="112" name="Shape 112"/>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Shape 115"/>
          <p:cNvGrpSpPr/>
          <p:nvPr/>
        </p:nvGrpSpPr>
        <p:grpSpPr>
          <a:xfrm>
            <a:off x="199149" y="2"/>
            <a:ext cx="2795414" cy="1083308"/>
            <a:chOff x="6917201" y="0"/>
            <a:chExt cx="2227777" cy="863400"/>
          </a:xfrm>
        </p:grpSpPr>
        <p:sp>
          <p:nvSpPr>
            <p:cNvPr id="116" name="Shape 116"/>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19" name="Shape 119"/>
          <p:cNvSpPr txBox="1">
            <a:spLocks noGrp="1"/>
          </p:cNvSpPr>
          <p:nvPr>
            <p:ph type="title"/>
          </p:nvPr>
        </p:nvSpPr>
        <p:spPr>
          <a:xfrm>
            <a:off x="1385850" y="1383850"/>
            <a:ext cx="6372300" cy="13797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endParaRPr/>
          </a:p>
        </p:txBody>
      </p:sp>
      <p:sp>
        <p:nvSpPr>
          <p:cNvPr id="120" name="Shape 120"/>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Shape 12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Shape 12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Shape 38"/>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9" name="Shape 39"/>
          <p:cNvGrpSpPr/>
          <p:nvPr/>
        </p:nvGrpSpPr>
        <p:grpSpPr>
          <a:xfrm>
            <a:off x="5594191" y="3961115"/>
            <a:ext cx="2910145" cy="1182340"/>
            <a:chOff x="6917201" y="0"/>
            <a:chExt cx="2227777" cy="863400"/>
          </a:xfrm>
        </p:grpSpPr>
        <p:sp>
          <p:nvSpPr>
            <p:cNvPr id="40" name="Shape 40"/>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Shape 4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Shape 42"/>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43" name="Shape 43"/>
          <p:cNvGrpSpPr/>
          <p:nvPr/>
        </p:nvGrpSpPr>
        <p:grpSpPr>
          <a:xfrm>
            <a:off x="199149" y="2"/>
            <a:ext cx="2795414" cy="1083308"/>
            <a:chOff x="6917201" y="0"/>
            <a:chExt cx="2227777" cy="863400"/>
          </a:xfrm>
        </p:grpSpPr>
        <p:sp>
          <p:nvSpPr>
            <p:cNvPr id="44" name="Shape 44"/>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Shape 45"/>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7" name="Shape 47"/>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Shape 4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Shape 50"/>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Shape 52"/>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Shape 53"/>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Shape 5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Shape 5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Shape 5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Shape 6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Shape 61"/>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Shape 62"/>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Shape 6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Shape 6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Shape 6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Shape 6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Shape 71"/>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Shape 75"/>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Shape 7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Shape 7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0" name="Shape 80"/>
          <p:cNvGrpSpPr/>
          <p:nvPr/>
        </p:nvGrpSpPr>
        <p:grpSpPr>
          <a:xfrm>
            <a:off x="255991" y="-118"/>
            <a:ext cx="2251347" cy="1043408"/>
            <a:chOff x="3961956" y="4383950"/>
            <a:chExt cx="1160548" cy="548700"/>
          </a:xfrm>
        </p:grpSpPr>
        <p:sp>
          <p:nvSpPr>
            <p:cNvPr id="81" name="Shape 81"/>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4" name="Shape 8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5" name="Shape 85"/>
          <p:cNvGrpSpPr/>
          <p:nvPr/>
        </p:nvGrpSpPr>
        <p:grpSpPr>
          <a:xfrm>
            <a:off x="34934" y="4522125"/>
            <a:ext cx="1593306" cy="617072"/>
            <a:chOff x="6917201" y="0"/>
            <a:chExt cx="2227777" cy="863400"/>
          </a:xfrm>
        </p:grpSpPr>
        <p:sp>
          <p:nvSpPr>
            <p:cNvPr id="86" name="Shape 86"/>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9" name="Shape 89"/>
          <p:cNvGrpSpPr/>
          <p:nvPr/>
        </p:nvGrpSpPr>
        <p:grpSpPr>
          <a:xfrm>
            <a:off x="5886353" y="1243"/>
            <a:ext cx="3257455" cy="1261514"/>
            <a:chOff x="6917201" y="0"/>
            <a:chExt cx="2227777" cy="863400"/>
          </a:xfrm>
        </p:grpSpPr>
        <p:sp>
          <p:nvSpPr>
            <p:cNvPr id="90" name="Shape 90"/>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 name="Shape 9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3" name="Shape 93"/>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Shape 9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Shape 9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Shape 97"/>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Shape 9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Shape 100"/>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Shape 101"/>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Shape 10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Shape 104"/>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lstStyle>
            <a:lvl1pPr marL="457200" lvl="0" indent="-228600">
              <a:lnSpc>
                <a:spcPct val="100000"/>
              </a:lnSpc>
              <a:spcBef>
                <a:spcPts val="0"/>
              </a:spcBef>
              <a:spcAft>
                <a:spcPts val="0"/>
              </a:spcAft>
              <a:buSzPts val="1300"/>
              <a:buNone/>
              <a:defRPr/>
            </a:lvl1pPr>
          </a:lstStyle>
          <a:p>
            <a:endParaRPr/>
          </a:p>
        </p:txBody>
      </p:sp>
      <p:sp>
        <p:nvSpPr>
          <p:cNvPr id="108" name="Shape 10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Shape 7"/>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ctrTitle"/>
          </p:nvPr>
        </p:nvSpPr>
        <p:spPr>
          <a:xfrm>
            <a:off x="311700" y="642425"/>
            <a:ext cx="8756700" cy="2595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4400" b="1" dirty="0"/>
              <a:t>The Writing and Reading </a:t>
            </a:r>
            <a:r>
              <a:rPr lang="en" sz="4400" b="1" dirty="0" smtClean="0"/>
              <a:t>Center</a:t>
            </a:r>
            <a:endParaRPr sz="4400" b="1" dirty="0"/>
          </a:p>
          <a:p>
            <a:pPr marL="0" lvl="0" indent="0" algn="l">
              <a:spcBef>
                <a:spcPts val="0"/>
              </a:spcBef>
              <a:spcAft>
                <a:spcPts val="0"/>
              </a:spcAft>
              <a:buNone/>
            </a:pPr>
            <a:endParaRPr sz="2400" dirty="0"/>
          </a:p>
          <a:p>
            <a:r>
              <a:rPr lang="en-US" sz="4800" b="1" dirty="0">
                <a:solidFill>
                  <a:schemeClr val="bg2">
                    <a:lumMod val="75000"/>
                  </a:schemeClr>
                </a:solidFill>
              </a:rPr>
              <a:t>Thesis Statements and Topic </a:t>
            </a:r>
            <a:r>
              <a:rPr lang="en-US" sz="4800" b="1" dirty="0" smtClean="0">
                <a:solidFill>
                  <a:schemeClr val="bg2">
                    <a:lumMod val="75000"/>
                  </a:schemeClr>
                </a:solidFill>
              </a:rPr>
              <a:t>Sentences</a:t>
            </a:r>
            <a:endParaRPr lang="en-US" sz="4800" b="1" dirty="0">
              <a:solidFill>
                <a:schemeClr val="bg2">
                  <a:lumMod val="75000"/>
                </a:schemeClr>
              </a:solidFill>
            </a:endParaRPr>
          </a:p>
        </p:txBody>
      </p:sp>
      <p:sp>
        <p:nvSpPr>
          <p:cNvPr id="129" name="Shape 129"/>
          <p:cNvSpPr txBox="1">
            <a:spLocks noGrp="1"/>
          </p:cNvSpPr>
          <p:nvPr>
            <p:ph type="subTitle" idx="1"/>
          </p:nvPr>
        </p:nvSpPr>
        <p:spPr>
          <a:xfrm>
            <a:off x="311700" y="3000838"/>
            <a:ext cx="8520600" cy="145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sz="2000">
              <a:latin typeface="Nunito"/>
              <a:ea typeface="Nunito"/>
              <a:cs typeface="Nunito"/>
              <a:sym typeface="Nunito"/>
            </a:endParaRPr>
          </a:p>
          <a:p>
            <a:pPr marL="0" lvl="0" indent="0">
              <a:spcBef>
                <a:spcPts val="0"/>
              </a:spcBef>
              <a:spcAft>
                <a:spcPts val="0"/>
              </a:spcAft>
              <a:buNone/>
            </a:pPr>
            <a:r>
              <a:rPr lang="en" sz="1400" dirty="0">
                <a:latin typeface="Nunito"/>
                <a:ea typeface="Nunito"/>
                <a:cs typeface="Nunito"/>
                <a:sym typeface="Nunito"/>
              </a:rPr>
              <a:t>Bring essays that you are currently working on!</a:t>
            </a:r>
            <a:endParaRPr sz="1400">
              <a:latin typeface="Nunito"/>
              <a:ea typeface="Nunito"/>
              <a:cs typeface="Nunito"/>
              <a:sym typeface="Nunito"/>
            </a:endParaRPr>
          </a:p>
        </p:txBody>
      </p:sp>
      <p:pic>
        <p:nvPicPr>
          <p:cNvPr id="130" name="Shape 130"/>
          <p:cNvPicPr preferRelativeResize="0"/>
          <p:nvPr/>
        </p:nvPicPr>
        <p:blipFill>
          <a:blip r:embed="rId3">
            <a:alphaModFix/>
          </a:blip>
          <a:stretch>
            <a:fillRect/>
          </a:stretch>
        </p:blipFill>
        <p:spPr>
          <a:xfrm>
            <a:off x="6432325" y="3040375"/>
            <a:ext cx="2475650" cy="1736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9550"/>
            <a:ext cx="8458200" cy="609600"/>
          </a:xfrm>
        </p:spPr>
        <p:txBody>
          <a:bodyPr/>
          <a:lstStyle/>
          <a:p>
            <a:r>
              <a:rPr lang="en-US" sz="3200" b="1" dirty="0"/>
              <a:t>Guidelines for Composing Topic Sentences</a:t>
            </a:r>
            <a:br>
              <a:rPr lang="en-US" sz="3200" b="1" dirty="0"/>
            </a:br>
            <a:endParaRPr lang="en-US" dirty="0"/>
          </a:p>
        </p:txBody>
      </p:sp>
      <p:sp>
        <p:nvSpPr>
          <p:cNvPr id="3" name="Text Placeholder 2"/>
          <p:cNvSpPr>
            <a:spLocks noGrp="1"/>
          </p:cNvSpPr>
          <p:nvPr>
            <p:ph type="body" idx="1"/>
          </p:nvPr>
        </p:nvSpPr>
        <p:spPr>
          <a:xfrm>
            <a:off x="228600" y="742950"/>
            <a:ext cx="8686800" cy="4191000"/>
          </a:xfrm>
        </p:spPr>
        <p:txBody>
          <a:bodyPr/>
          <a:lstStyle/>
          <a:p>
            <a:pPr marL="146050" indent="0">
              <a:buNone/>
            </a:pPr>
            <a:r>
              <a:rPr lang="en-US" sz="1600" dirty="0" smtClean="0"/>
              <a:t>Put </a:t>
            </a:r>
            <a:r>
              <a:rPr lang="en-US" sz="1600" dirty="0"/>
              <a:t>your topic sentence in the beginning of your paragraph.</a:t>
            </a:r>
          </a:p>
          <a:p>
            <a:r>
              <a:rPr lang="en-US" sz="1600" dirty="0"/>
              <a:t>Be sure your topic sentence is focused. If restricted, a topic sentence discusses only one central idea. A broad or unrestricted topic sentence leads to a shaky, incomplete paragraph for two reasons:</a:t>
            </a:r>
          </a:p>
          <a:p>
            <a:r>
              <a:rPr lang="en-US" sz="1600" dirty="0"/>
              <a:t>The paragraph should contain enough information to support the topic sentence.</a:t>
            </a:r>
          </a:p>
          <a:p>
            <a:r>
              <a:rPr lang="en-US" sz="1600" dirty="0"/>
              <a:t>A broad topic sentence will not summarize or forecast specific information in the paragraph.“</a:t>
            </a:r>
          </a:p>
          <a:p>
            <a:endParaRPr lang="en-US" sz="1600" dirty="0"/>
          </a:p>
          <a:p>
            <a:r>
              <a:rPr lang="en-US" sz="1800" dirty="0"/>
              <a:t>Ex. </a:t>
            </a:r>
            <a:r>
              <a:rPr lang="en-US" sz="1800" i="1" dirty="0"/>
              <a:t>One similarity between current and previous methods of communication relates to the form of communication. In the past, both written forms such as letters were frequently used, in addition to oral forms such as telephone calls. Similarly, people nowadays use both of these forms. Just as in the past, written forms of communication are prevalent, for example via email and text messaging. In addition, oral forms are still used, including the telephone, mobile phone, and voice messages via instant messaging services.</a:t>
            </a:r>
            <a:endParaRPr lang="en-US" sz="1800" dirty="0">
              <a:solidFill>
                <a:srgbClr val="FF0000"/>
              </a:solidFill>
            </a:endParaRPr>
          </a:p>
          <a:p>
            <a:pPr marL="146050" indent="0">
              <a:buNone/>
            </a:pPr>
            <a:endParaRPr lang="en-US" dirty="0"/>
          </a:p>
        </p:txBody>
      </p:sp>
    </p:spTree>
    <p:extLst>
      <p:ext uri="{BB962C8B-B14F-4D97-AF65-F5344CB8AC3E}">
        <p14:creationId xmlns:p14="http://schemas.microsoft.com/office/powerpoint/2010/main" val="3998351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438150"/>
            <a:ext cx="8077200" cy="4191000"/>
          </a:xfrm>
        </p:spPr>
        <p:txBody>
          <a:bodyPr/>
          <a:lstStyle/>
          <a:p>
            <a:pPr marL="0" indent="0">
              <a:buNone/>
            </a:pPr>
            <a:r>
              <a:rPr lang="en-US" sz="2400" b="1" dirty="0"/>
              <a:t>Sample Thesis Statement:</a:t>
            </a:r>
          </a:p>
          <a:p>
            <a:pPr>
              <a:buNone/>
            </a:pPr>
            <a:r>
              <a:rPr lang="en-US" sz="2400" dirty="0"/>
              <a:t>The poem “Seven Whole Days” relays the story of heartache through the use of imagery and repetition.</a:t>
            </a:r>
          </a:p>
          <a:p>
            <a:pPr>
              <a:buNone/>
            </a:pPr>
            <a:endParaRPr lang="en-US" sz="2400" b="1" dirty="0"/>
          </a:p>
          <a:p>
            <a:pPr>
              <a:buNone/>
            </a:pPr>
            <a:r>
              <a:rPr lang="en-US" sz="2400" b="1" dirty="0"/>
              <a:t>Sample Topic Sentences:</a:t>
            </a:r>
          </a:p>
          <a:p>
            <a:pPr>
              <a:buNone/>
            </a:pPr>
            <a:r>
              <a:rPr lang="en-US" sz="2400" dirty="0"/>
              <a:t>In “Seven Whole Days” imagery is one of the main devices used in the poem.</a:t>
            </a:r>
          </a:p>
          <a:p>
            <a:pPr>
              <a:buNone/>
            </a:pPr>
            <a:r>
              <a:rPr lang="en-US" sz="2400" dirty="0"/>
              <a:t>Repetition is used throughout the poem “Seven Whole Days” to emphasize the speaker’s heartache.</a:t>
            </a:r>
          </a:p>
          <a:p>
            <a:endParaRPr lang="en-US" dirty="0"/>
          </a:p>
        </p:txBody>
      </p:sp>
    </p:spTree>
    <p:extLst>
      <p:ext uri="{BB962C8B-B14F-4D97-AF65-F5344CB8AC3E}">
        <p14:creationId xmlns:p14="http://schemas.microsoft.com/office/powerpoint/2010/main" val="1128509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285750"/>
            <a:ext cx="7505700" cy="533400"/>
          </a:xfrm>
        </p:spPr>
        <p:txBody>
          <a:bodyPr/>
          <a:lstStyle/>
          <a:p>
            <a:r>
              <a:rPr lang="en-US" dirty="0"/>
              <a:t>Topic Sentence Exercises (Answer Sheet):</a:t>
            </a:r>
            <a:br>
              <a:rPr lang="en-US" dirty="0"/>
            </a:br>
            <a:endParaRPr lang="en-US" dirty="0"/>
          </a:p>
        </p:txBody>
      </p:sp>
      <p:sp>
        <p:nvSpPr>
          <p:cNvPr id="3" name="Text Placeholder 2"/>
          <p:cNvSpPr>
            <a:spLocks noGrp="1"/>
          </p:cNvSpPr>
          <p:nvPr>
            <p:ph type="body" idx="1"/>
          </p:nvPr>
        </p:nvSpPr>
        <p:spPr>
          <a:xfrm>
            <a:off x="304800" y="971550"/>
            <a:ext cx="8610600" cy="3810000"/>
          </a:xfrm>
        </p:spPr>
        <p:txBody>
          <a:bodyPr/>
          <a:lstStyle/>
          <a:p>
            <a:pPr>
              <a:buNone/>
            </a:pPr>
            <a:r>
              <a:rPr lang="en-US" sz="2000" dirty="0" smtClean="0"/>
              <a:t>1- </a:t>
            </a:r>
            <a:r>
              <a:rPr lang="en-US" sz="2000" dirty="0" err="1"/>
              <a:t>Devasmita</a:t>
            </a:r>
            <a:r>
              <a:rPr lang="en-US" sz="2000" dirty="0"/>
              <a:t> and </a:t>
            </a:r>
            <a:r>
              <a:rPr lang="en-US" sz="2000" dirty="0" err="1"/>
              <a:t>Shahrezad</a:t>
            </a:r>
            <a:r>
              <a:rPr lang="en-US" sz="2000" dirty="0"/>
              <a:t> both rebel against their fathers.</a:t>
            </a:r>
          </a:p>
          <a:p>
            <a:pPr>
              <a:buNone/>
            </a:pPr>
            <a:r>
              <a:rPr lang="en-US" sz="2000" dirty="0"/>
              <a:t>Or: </a:t>
            </a:r>
            <a:r>
              <a:rPr lang="en-US" sz="2000" dirty="0" err="1"/>
              <a:t>Devasmita</a:t>
            </a:r>
            <a:r>
              <a:rPr lang="en-US" sz="2000" dirty="0"/>
              <a:t> and </a:t>
            </a:r>
            <a:r>
              <a:rPr lang="en-US" sz="2000" dirty="0" err="1"/>
              <a:t>Shahrezad</a:t>
            </a:r>
            <a:r>
              <a:rPr lang="en-US" sz="2000" dirty="0"/>
              <a:t> both utilize rebellion in pursuit of their own causes.</a:t>
            </a:r>
          </a:p>
          <a:p>
            <a:pPr>
              <a:buNone/>
            </a:pPr>
            <a:r>
              <a:rPr lang="en-US" sz="2000" dirty="0"/>
              <a:t>2- In the stories “Pygmalion and the Statue” and “Daphne and Phoebes” the themes of objectification of women and virginity are tackled.  </a:t>
            </a:r>
          </a:p>
          <a:p>
            <a:pPr>
              <a:buNone/>
            </a:pPr>
            <a:r>
              <a:rPr lang="en-US" sz="2000" dirty="0"/>
              <a:t>3- In </a:t>
            </a:r>
            <a:r>
              <a:rPr lang="en-US" sz="2000" i="1" dirty="0"/>
              <a:t>The Beginning of the Song that Diverts the Heart</a:t>
            </a:r>
            <a:r>
              <a:rPr lang="en-US" sz="2000" dirty="0"/>
              <a:t>, imagery is used to covey the girl’s and boy’s varying perspectives on love and its perceived challenges.</a:t>
            </a:r>
          </a:p>
          <a:p>
            <a:pPr>
              <a:buNone/>
            </a:pPr>
            <a:r>
              <a:rPr lang="en-US" sz="2000" dirty="0"/>
              <a:t>4- In </a:t>
            </a:r>
            <a:r>
              <a:rPr lang="en-US" sz="2000" i="1" dirty="0"/>
              <a:t>The Beginning of the Song that Diverts the Heart</a:t>
            </a:r>
            <a:r>
              <a:rPr lang="en-US" sz="2000" dirty="0"/>
              <a:t>, the speakers’ word choices convey their romantic and pragmatic views on love.</a:t>
            </a:r>
          </a:p>
          <a:p>
            <a:endParaRPr lang="en-US" dirty="0"/>
          </a:p>
        </p:txBody>
      </p:sp>
    </p:spTree>
    <p:extLst>
      <p:ext uri="{BB962C8B-B14F-4D97-AF65-F5344CB8AC3E}">
        <p14:creationId xmlns:p14="http://schemas.microsoft.com/office/powerpoint/2010/main" val="4236200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What is </a:t>
            </a:r>
            <a:r>
              <a:rPr lang="en" dirty="0" smtClean="0"/>
              <a:t>a thesis statement?</a:t>
            </a:r>
            <a:endParaRPr dirty="0"/>
          </a:p>
        </p:txBody>
      </p:sp>
      <p:sp>
        <p:nvSpPr>
          <p:cNvPr id="136" name="Shape 136"/>
          <p:cNvSpPr txBox="1">
            <a:spLocks noGrp="1"/>
          </p:cNvSpPr>
          <p:nvPr>
            <p:ph type="body" idx="1"/>
          </p:nvPr>
        </p:nvSpPr>
        <p:spPr>
          <a:xfrm>
            <a:off x="819150" y="1611075"/>
            <a:ext cx="7505700" cy="2448000"/>
          </a:xfrm>
          <a:prstGeom prst="rect">
            <a:avLst/>
          </a:prstGeom>
        </p:spPr>
        <p:txBody>
          <a:bodyPr spcFirstLastPara="1" wrap="square" lIns="91425" tIns="91425" rIns="91425" bIns="91425" anchor="t" anchorCtr="0">
            <a:noAutofit/>
          </a:bodyPr>
          <a:lstStyle/>
          <a:p>
            <a:pPr fontAlgn="base"/>
            <a:r>
              <a:rPr lang="en-US" sz="2400" dirty="0"/>
              <a:t>Every paper you write should have a main point, a main idea, or central message. The argument(s) you make in your paper should reflect this main idea. The sentence that captures your position on this main idea is what we call a thesis statement.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228600" y="133350"/>
            <a:ext cx="8915400" cy="4800600"/>
          </a:xfrm>
          <a:prstGeom prst="rect">
            <a:avLst/>
          </a:prstGeom>
        </p:spPr>
        <p:txBody>
          <a:bodyPr spcFirstLastPara="1" wrap="square" lIns="91425" tIns="91425" rIns="91425" bIns="91425" anchor="t" anchorCtr="0">
            <a:noAutofit/>
          </a:bodyPr>
          <a:lstStyle/>
          <a:p>
            <a:pPr marL="0" indent="0"/>
            <a:r>
              <a:rPr lang="en-US" sz="1800" b="1" dirty="0" smtClean="0"/>
              <a:t>Tips </a:t>
            </a:r>
            <a:r>
              <a:rPr lang="en-US" sz="1800" b="1" dirty="0"/>
              <a:t>for Writing Your Thesis Statement</a:t>
            </a:r>
            <a:br>
              <a:rPr lang="en-US" sz="1800" b="1" dirty="0"/>
            </a:br>
            <a:r>
              <a:rPr lang="en-US" sz="1800" b="1" dirty="0"/>
              <a:t/>
            </a:r>
            <a:br>
              <a:rPr lang="en-US" sz="1800" b="1" dirty="0"/>
            </a:br>
            <a:r>
              <a:rPr lang="en-US" sz="1800" dirty="0"/>
              <a:t>Determine what kind of paper you are writing:</a:t>
            </a:r>
            <a:br>
              <a:rPr lang="en-US" sz="1800" dirty="0"/>
            </a:br>
            <a:r>
              <a:rPr lang="en-US" sz="1800" dirty="0"/>
              <a:t>1- An </a:t>
            </a:r>
            <a:r>
              <a:rPr lang="en-US" sz="1800" b="1" dirty="0"/>
              <a:t>analytical</a:t>
            </a:r>
            <a:r>
              <a:rPr lang="en-US" sz="1800" dirty="0"/>
              <a:t> paper breaks down an issue or an idea into its component parts, evaluates the issue or idea, and presents this breakdown and evaluation to the audience.</a:t>
            </a:r>
            <a:br>
              <a:rPr lang="en-US" sz="1800" dirty="0"/>
            </a:br>
            <a:r>
              <a:rPr lang="en-US" sz="1800" dirty="0"/>
              <a:t/>
            </a:r>
            <a:br>
              <a:rPr lang="en-US" sz="1800" dirty="0"/>
            </a:br>
            <a:r>
              <a:rPr lang="en-US" sz="1800" dirty="0"/>
              <a:t>2- An </a:t>
            </a:r>
            <a:r>
              <a:rPr lang="en-US" sz="1800" b="1" dirty="0"/>
              <a:t>expository</a:t>
            </a:r>
            <a:r>
              <a:rPr lang="en-US" sz="1800" dirty="0"/>
              <a:t> (explanatory) paper explains something to the audience.</a:t>
            </a:r>
            <a:br>
              <a:rPr lang="en-US" sz="1800" dirty="0"/>
            </a:br>
            <a:r>
              <a:rPr lang="en-US" sz="1800" dirty="0"/>
              <a:t/>
            </a:r>
            <a:br>
              <a:rPr lang="en-US" sz="1800" dirty="0"/>
            </a:br>
            <a:r>
              <a:rPr lang="en-US" sz="1800" dirty="0"/>
              <a:t>3- An </a:t>
            </a:r>
            <a:r>
              <a:rPr lang="en-US" sz="1800" b="1" dirty="0"/>
              <a:t>argumentative</a:t>
            </a:r>
            <a:r>
              <a:rPr lang="en-US" sz="1800" dirty="0"/>
              <a:t> paper makes a claim about a topic and justifies this claim with specific evidence. The </a:t>
            </a:r>
            <a:r>
              <a:rPr lang="en-US" sz="1800" b="1" dirty="0"/>
              <a:t>claim</a:t>
            </a:r>
            <a:r>
              <a:rPr lang="en-US" sz="1800" dirty="0"/>
              <a:t> could be an opinion, a policy proposal, an evaluation, a cause-and-effect statement, or an interpretation. The goal of the argumentative paper is to convince the audience that the claim is true based on the evidence provided.</a:t>
            </a:r>
            <a:br>
              <a:rPr lang="en-US" sz="1800" dirty="0"/>
            </a:br>
            <a:r>
              <a:rPr lang="en-US" sz="1800" dirty="0"/>
              <a:t/>
            </a:r>
            <a:br>
              <a:rPr lang="en-US" sz="1800" dirty="0"/>
            </a:br>
            <a:r>
              <a:rPr lang="en-US" sz="1800" dirty="0"/>
              <a:t>If you are writing a text that does not fall under these three categories (e.g., a narrative), a thesis statement somewhere in the first paragraph could still be helpful to your reader.</a:t>
            </a:r>
            <a:br>
              <a:rPr lang="en-US" sz="1800" dirty="0"/>
            </a:br>
            <a:endParaRP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9" name="Shape 149"/>
          <p:cNvSpPr txBox="1">
            <a:spLocks noGrp="1"/>
          </p:cNvSpPr>
          <p:nvPr>
            <p:ph type="body" idx="1"/>
          </p:nvPr>
        </p:nvSpPr>
        <p:spPr>
          <a:xfrm>
            <a:off x="228600" y="209550"/>
            <a:ext cx="8763000" cy="4800600"/>
          </a:xfrm>
          <a:prstGeom prst="rect">
            <a:avLst/>
          </a:prstGeom>
        </p:spPr>
        <p:txBody>
          <a:bodyPr spcFirstLastPara="1" wrap="square" lIns="91425" tIns="91425" rIns="91425" bIns="91425" anchor="t" anchorCtr="0">
            <a:noAutofit/>
          </a:bodyPr>
          <a:lstStyle/>
          <a:p>
            <a:pPr marL="0" indent="0">
              <a:buNone/>
            </a:pPr>
            <a:r>
              <a:rPr lang="en-US" sz="3200" b="1" dirty="0"/>
              <a:t>Thesis Statement Examples</a:t>
            </a:r>
            <a:r>
              <a:rPr lang="en-US" sz="3200" b="1" dirty="0" smtClean="0"/>
              <a:t>:</a:t>
            </a:r>
            <a:endParaRPr lang="en-US" sz="3200" b="1" u="sng" dirty="0"/>
          </a:p>
          <a:p>
            <a:pPr marL="0" indent="0">
              <a:buNone/>
            </a:pPr>
            <a:r>
              <a:rPr lang="en-US" sz="1800" b="1" u="sng" dirty="0"/>
              <a:t>1- Example of an analytical thesis statement</a:t>
            </a:r>
            <a:r>
              <a:rPr lang="en-US" sz="1800" b="1" u="sng" dirty="0" smtClean="0"/>
              <a:t>:</a:t>
            </a:r>
            <a:endParaRPr lang="en-US" sz="1800" b="1" dirty="0"/>
          </a:p>
          <a:p>
            <a:pPr marL="0" indent="0">
              <a:buNone/>
            </a:pPr>
            <a:r>
              <a:rPr lang="en-US" sz="1800" b="1" dirty="0">
                <a:solidFill>
                  <a:srgbClr val="FF0000"/>
                </a:solidFill>
              </a:rPr>
              <a:t>An analysis of the college admission process reveals one challenge facing counselors: accepting students with high test scores or students with strong extracurricular backgrounds.</a:t>
            </a:r>
          </a:p>
          <a:p>
            <a:pPr marL="0" indent="0">
              <a:buNone/>
            </a:pPr>
            <a:endParaRPr lang="en-US" sz="1800" dirty="0"/>
          </a:p>
          <a:p>
            <a:pPr marL="0" indent="0">
              <a:buNone/>
            </a:pPr>
            <a:r>
              <a:rPr lang="en-US" sz="1800" dirty="0"/>
              <a:t>The paper should:</a:t>
            </a:r>
          </a:p>
          <a:p>
            <a:r>
              <a:rPr lang="en-US" sz="1800" dirty="0"/>
              <a:t>Explain the analysis of the college admission process</a:t>
            </a:r>
          </a:p>
          <a:p>
            <a:r>
              <a:rPr lang="en-US" sz="1800" dirty="0"/>
              <a:t>Explain the challenge facing admissions counselors</a:t>
            </a:r>
          </a:p>
          <a:p>
            <a:pPr marL="146050" indent="0">
              <a:buNone/>
            </a:pP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285750"/>
            <a:ext cx="8763000" cy="4648200"/>
          </a:xfrm>
        </p:spPr>
        <p:txBody>
          <a:bodyPr/>
          <a:lstStyle/>
          <a:p>
            <a:pPr marL="0" indent="0">
              <a:buNone/>
            </a:pPr>
            <a:r>
              <a:rPr lang="en-US" sz="2000" b="1" dirty="0"/>
              <a:t>Thesis Statement </a:t>
            </a:r>
            <a:r>
              <a:rPr lang="en-US" sz="2000" b="1" dirty="0" smtClean="0"/>
              <a:t>Examples Continued:</a:t>
            </a:r>
            <a:endParaRPr lang="en-US" sz="1400" b="1" u="sng" dirty="0" smtClean="0"/>
          </a:p>
          <a:p>
            <a:pPr marL="0" indent="0">
              <a:buNone/>
            </a:pPr>
            <a:r>
              <a:rPr lang="en-US" sz="1600" b="1" u="sng" dirty="0" smtClean="0"/>
              <a:t>2- </a:t>
            </a:r>
            <a:r>
              <a:rPr lang="en-US" sz="1600" b="1" u="sng" dirty="0"/>
              <a:t>Example of an expository (explanatory) thesis statement:</a:t>
            </a:r>
          </a:p>
          <a:p>
            <a:pPr marL="0" indent="0">
              <a:buNone/>
            </a:pPr>
            <a:endParaRPr lang="en-US" sz="1600" b="1" dirty="0"/>
          </a:p>
          <a:p>
            <a:pPr marL="0" indent="0">
              <a:buNone/>
            </a:pPr>
            <a:r>
              <a:rPr lang="en-US" sz="1600" b="1" dirty="0">
                <a:solidFill>
                  <a:srgbClr val="FF0000"/>
                </a:solidFill>
              </a:rPr>
              <a:t>The life of the typical college student is characterized by time spent studying, attending class, and socializing with peers.</a:t>
            </a:r>
          </a:p>
          <a:p>
            <a:pPr marL="0" indent="0">
              <a:buNone/>
            </a:pPr>
            <a:endParaRPr lang="en-US" sz="1600" dirty="0">
              <a:solidFill>
                <a:srgbClr val="FF0000"/>
              </a:solidFill>
            </a:endParaRPr>
          </a:p>
          <a:p>
            <a:pPr marL="0" indent="0">
              <a:buNone/>
            </a:pPr>
            <a:r>
              <a:rPr lang="en-US" sz="1600" dirty="0"/>
              <a:t>The paper should:</a:t>
            </a:r>
          </a:p>
          <a:p>
            <a:r>
              <a:rPr lang="en-US" sz="1600" dirty="0"/>
              <a:t>Explain how students spend their time studying, attending class, and socializing with peers</a:t>
            </a:r>
          </a:p>
          <a:p>
            <a:endParaRPr lang="en-US" sz="1600" dirty="0"/>
          </a:p>
          <a:p>
            <a:pPr marL="0" indent="0">
              <a:buNone/>
            </a:pPr>
            <a:r>
              <a:rPr lang="en-US" sz="1600" b="1" u="sng" dirty="0"/>
              <a:t>3- Example of an argumentative thesis statement:</a:t>
            </a:r>
          </a:p>
          <a:p>
            <a:pPr marL="0" indent="0">
              <a:buNone/>
            </a:pPr>
            <a:endParaRPr lang="en-US" sz="1600" b="1" dirty="0"/>
          </a:p>
          <a:p>
            <a:pPr marL="0" indent="0">
              <a:buNone/>
            </a:pPr>
            <a:r>
              <a:rPr lang="en-US" sz="1600" b="1" dirty="0">
                <a:solidFill>
                  <a:srgbClr val="FF0000"/>
                </a:solidFill>
              </a:rPr>
              <a:t>High school graduates should be required to take a year off to pursue community service projects before entering college in order to increase their maturity and global awareness.</a:t>
            </a:r>
          </a:p>
          <a:p>
            <a:pPr marL="0" indent="0">
              <a:buNone/>
            </a:pPr>
            <a:r>
              <a:rPr lang="en-US" sz="1600" dirty="0"/>
              <a:t>The paper should:</a:t>
            </a:r>
          </a:p>
          <a:p>
            <a:r>
              <a:rPr lang="en-US" sz="1600" dirty="0"/>
              <a:t>Present an argument and give evidence to support the claim that students should pursue community projects before entering college</a:t>
            </a:r>
          </a:p>
          <a:p>
            <a:endParaRPr lang="en-US" dirty="0"/>
          </a:p>
        </p:txBody>
      </p:sp>
    </p:spTree>
    <p:extLst>
      <p:ext uri="{BB962C8B-B14F-4D97-AF65-F5344CB8AC3E}">
        <p14:creationId xmlns:p14="http://schemas.microsoft.com/office/powerpoint/2010/main" val="1589379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609600" y="209550"/>
            <a:ext cx="7924800" cy="954600"/>
          </a:xfrm>
          <a:prstGeom prst="rect">
            <a:avLst/>
          </a:prstGeom>
        </p:spPr>
        <p:txBody>
          <a:bodyPr spcFirstLastPara="1" wrap="square" lIns="91425" tIns="91425" rIns="91425" bIns="91425" anchor="t" anchorCtr="0">
            <a:noAutofit/>
          </a:bodyPr>
          <a:lstStyle/>
          <a:p>
            <a:pPr lvl="0"/>
            <a:r>
              <a:rPr lang="en-US" b="1" dirty="0"/>
              <a:t>Questions to ask When Writing your Thesis Statement</a:t>
            </a:r>
            <a:endParaRPr dirty="0"/>
          </a:p>
        </p:txBody>
      </p:sp>
      <p:sp>
        <p:nvSpPr>
          <p:cNvPr id="161" name="Shape 161"/>
          <p:cNvSpPr txBox="1">
            <a:spLocks noGrp="1"/>
          </p:cNvSpPr>
          <p:nvPr>
            <p:ph type="body" idx="1"/>
          </p:nvPr>
        </p:nvSpPr>
        <p:spPr>
          <a:xfrm>
            <a:off x="304800" y="1352550"/>
            <a:ext cx="8534400" cy="3505200"/>
          </a:xfrm>
          <a:prstGeom prst="rect">
            <a:avLst/>
          </a:prstGeom>
        </p:spPr>
        <p:txBody>
          <a:bodyPr spcFirstLastPara="1" wrap="square" lIns="91425" tIns="91425" rIns="91425" bIns="91425" anchor="t" anchorCtr="0">
            <a:noAutofit/>
          </a:bodyPr>
          <a:lstStyle/>
          <a:p>
            <a:pPr marL="0" indent="0" fontAlgn="base">
              <a:buNone/>
            </a:pPr>
            <a:r>
              <a:rPr lang="en-US" sz="1800" dirty="0"/>
              <a:t>1- </a:t>
            </a:r>
            <a:r>
              <a:rPr lang="en-US" sz="1800" b="1" dirty="0"/>
              <a:t>Is your thesis statement specific and clear?</a:t>
            </a:r>
          </a:p>
          <a:p>
            <a:pPr fontAlgn="base"/>
            <a:r>
              <a:rPr lang="en-US" sz="1800" dirty="0"/>
              <a:t>Your thesis statement should be as clear and specific as possible. Normally you will continue to refine your thesis as you revise your argument(s), so your thesis will evolve and gain definition as you obtain a better sense of where your argument is taking you.</a:t>
            </a:r>
          </a:p>
          <a:p>
            <a:pPr fontAlgn="base">
              <a:buNone/>
            </a:pPr>
            <a:endParaRPr lang="en-US" sz="1800" dirty="0"/>
          </a:p>
          <a:p>
            <a:pPr marL="0" indent="0" fontAlgn="base">
              <a:buNone/>
            </a:pPr>
            <a:r>
              <a:rPr lang="en-US" sz="1800" dirty="0"/>
              <a:t>2- </a:t>
            </a:r>
            <a:r>
              <a:rPr lang="en-US" sz="1800" b="1" dirty="0"/>
              <a:t>Is your thesis statement too general?</a:t>
            </a:r>
          </a:p>
          <a:p>
            <a:pPr fontAlgn="base"/>
            <a:r>
              <a:rPr lang="en-US" sz="1800" dirty="0"/>
              <a:t>Your thesis should be focused and limited to what can be accomplished in the specified number of pages. Being specific in your paper will be much more successful than writing about general things that do not say much. </a:t>
            </a:r>
          </a:p>
          <a:p>
            <a:pPr marL="0" lvl="0" indent="0">
              <a:spcBef>
                <a:spcPts val="1500"/>
              </a:spcBef>
              <a:spcAft>
                <a:spcPts val="16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590550"/>
            <a:ext cx="8305800" cy="4191000"/>
          </a:xfrm>
        </p:spPr>
        <p:txBody>
          <a:bodyPr/>
          <a:lstStyle/>
          <a:p>
            <a:pPr marL="0" indent="0" fontAlgn="base">
              <a:buNone/>
            </a:pPr>
            <a:r>
              <a:rPr lang="en-US" sz="1800" b="1" dirty="0"/>
              <a:t>3- Does your thesis include a comment about your position on the issue at hand?</a:t>
            </a:r>
          </a:p>
          <a:p>
            <a:pPr fontAlgn="base"/>
            <a:r>
              <a:rPr lang="en-US" sz="1800" dirty="0"/>
              <a:t>The thesis statement should do more than merely announce the topic; it must reveal what position you will take in relation to that topic, how you plan to analyze/evaluate the subject or the issue. In short, instead of merely stating a general fact or resorting to a simplistic pro/con statement, you must decide what it is you have to say.</a:t>
            </a:r>
          </a:p>
          <a:p>
            <a:pPr fontAlgn="base">
              <a:buNone/>
            </a:pPr>
            <a:endParaRPr lang="en-US" sz="1800" dirty="0"/>
          </a:p>
          <a:p>
            <a:pPr marL="0" indent="0" fontAlgn="base">
              <a:buNone/>
            </a:pPr>
            <a:r>
              <a:rPr lang="en-US" sz="1800" b="1" dirty="0"/>
              <a:t>4- Is your thesis statement original?</a:t>
            </a:r>
          </a:p>
          <a:p>
            <a:pPr fontAlgn="base"/>
            <a:r>
              <a:rPr lang="en-US" sz="1800" dirty="0"/>
              <a:t>Avoid generic arguments and formula statements. Keep revising until the thesis reflects your original ideas.</a:t>
            </a:r>
          </a:p>
          <a:p>
            <a:endParaRPr lang="en-US" dirty="0"/>
          </a:p>
        </p:txBody>
      </p:sp>
    </p:spTree>
    <p:extLst>
      <p:ext uri="{BB962C8B-B14F-4D97-AF65-F5344CB8AC3E}">
        <p14:creationId xmlns:p14="http://schemas.microsoft.com/office/powerpoint/2010/main" val="2611457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7505700" cy="533400"/>
          </a:xfrm>
        </p:spPr>
        <p:txBody>
          <a:bodyPr/>
          <a:lstStyle/>
          <a:p>
            <a:r>
              <a:rPr lang="en-US" sz="3200" b="1" dirty="0"/>
              <a:t>Topic Sentences</a:t>
            </a:r>
            <a:br>
              <a:rPr lang="en-US" sz="3200" b="1" dirty="0"/>
            </a:br>
            <a:endParaRPr lang="en-US" dirty="0"/>
          </a:p>
        </p:txBody>
      </p:sp>
      <p:sp>
        <p:nvSpPr>
          <p:cNvPr id="3" name="Text Placeholder 2"/>
          <p:cNvSpPr>
            <a:spLocks noGrp="1"/>
          </p:cNvSpPr>
          <p:nvPr>
            <p:ph type="body" idx="1"/>
          </p:nvPr>
        </p:nvSpPr>
        <p:spPr>
          <a:xfrm>
            <a:off x="457200" y="1047750"/>
            <a:ext cx="8153400" cy="3657600"/>
          </a:xfrm>
        </p:spPr>
        <p:txBody>
          <a:bodyPr/>
          <a:lstStyle/>
          <a:p>
            <a:pPr marL="0" indent="0">
              <a:buNone/>
            </a:pPr>
            <a:r>
              <a:rPr lang="en-US" sz="2000" dirty="0" smtClean="0"/>
              <a:t>Every </a:t>
            </a:r>
            <a:r>
              <a:rPr lang="en-US" sz="2000" dirty="0"/>
              <a:t>paragraph should include a topic sentence that identifies the main idea of the paragraph. A topic sentence also states the point the writer wishes to make about that subject. Generally, the topic sentence appears at the beginning of the paragraph. It is often the paragraph’s very first sentence. </a:t>
            </a:r>
            <a:br>
              <a:rPr lang="en-US" sz="2000" dirty="0"/>
            </a:br>
            <a:r>
              <a:rPr lang="en-US" sz="2000" dirty="0"/>
              <a:t/>
            </a:r>
            <a:br>
              <a:rPr lang="en-US" sz="2000" dirty="0"/>
            </a:br>
            <a:r>
              <a:rPr lang="en-US" sz="2000" dirty="0"/>
              <a:t>A paragraph’s topic sentence must be general enough to express the paragraph’s overall subject, but it should be specific enough that the reader can understand the paragraph’s main subject and point. </a:t>
            </a:r>
          </a:p>
          <a:p>
            <a:endParaRPr lang="en-US" dirty="0"/>
          </a:p>
        </p:txBody>
      </p:sp>
    </p:spTree>
    <p:extLst>
      <p:ext uri="{BB962C8B-B14F-4D97-AF65-F5344CB8AC3E}">
        <p14:creationId xmlns:p14="http://schemas.microsoft.com/office/powerpoint/2010/main" val="4234750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550"/>
            <a:ext cx="7505700" cy="685800"/>
          </a:xfrm>
        </p:spPr>
        <p:txBody>
          <a:bodyPr/>
          <a:lstStyle/>
          <a:p>
            <a:r>
              <a:rPr lang="en-US" dirty="0" smtClean="0"/>
              <a:t>Tips for Writing Topic Sentences</a:t>
            </a:r>
            <a:endParaRPr lang="en-US" dirty="0"/>
          </a:p>
        </p:txBody>
      </p:sp>
      <p:sp>
        <p:nvSpPr>
          <p:cNvPr id="3" name="Text Placeholder 2"/>
          <p:cNvSpPr>
            <a:spLocks noGrp="1"/>
          </p:cNvSpPr>
          <p:nvPr>
            <p:ph type="body" idx="1"/>
          </p:nvPr>
        </p:nvSpPr>
        <p:spPr>
          <a:xfrm>
            <a:off x="304800" y="971550"/>
            <a:ext cx="8458200" cy="3886200"/>
          </a:xfrm>
        </p:spPr>
        <p:txBody>
          <a:bodyPr/>
          <a:lstStyle/>
          <a:p>
            <a:r>
              <a:rPr lang="en-US" sz="1800" b="1" dirty="0">
                <a:solidFill>
                  <a:srgbClr val="FF0000"/>
                </a:solidFill>
              </a:rPr>
              <a:t>To choose an appropriate topic sentence that identifies the main idea of the paragraph, read the paragraph and think about its main idea and point</a:t>
            </a:r>
            <a:r>
              <a:rPr lang="en-US" sz="1800" dirty="0">
                <a:solidFill>
                  <a:srgbClr val="FF0000"/>
                </a:solidFill>
              </a:rPr>
              <a:t>.</a:t>
            </a:r>
          </a:p>
          <a:p>
            <a:endParaRPr lang="en-US" sz="1800" b="1" dirty="0">
              <a:solidFill>
                <a:srgbClr val="FF0000"/>
              </a:solidFill>
            </a:endParaRPr>
          </a:p>
          <a:p>
            <a:r>
              <a:rPr lang="en-US" sz="1800" b="1" dirty="0">
                <a:solidFill>
                  <a:srgbClr val="FF0000"/>
                </a:solidFill>
              </a:rPr>
              <a:t>The supporting details in the paragraph (the sentences other than the topic sentence) should develop or explain the topic sentence. Read all the supporting details in the paragraph and think about the ideas they discuss.</a:t>
            </a:r>
          </a:p>
          <a:p>
            <a:endParaRPr lang="en-US" sz="1800" b="1" dirty="0">
              <a:solidFill>
                <a:srgbClr val="FF0000"/>
              </a:solidFill>
            </a:endParaRPr>
          </a:p>
          <a:p>
            <a:r>
              <a:rPr lang="en-US" sz="1800" b="1" dirty="0">
                <a:solidFill>
                  <a:srgbClr val="FF0000"/>
                </a:solidFill>
              </a:rPr>
              <a:t>The topic sentence should not be too general or too specific. When considering the options, look for a topic sentence that is general enough to show the paragraph’s main idea instead of just one of its details. The answer should be specific enough that the reader understands the main idea of the paragraph.</a:t>
            </a:r>
          </a:p>
          <a:p>
            <a:endParaRPr lang="en-US" dirty="0"/>
          </a:p>
        </p:txBody>
      </p:sp>
    </p:spTree>
    <p:extLst>
      <p:ext uri="{BB962C8B-B14F-4D97-AF65-F5344CB8AC3E}">
        <p14:creationId xmlns:p14="http://schemas.microsoft.com/office/powerpoint/2010/main" val="1696627349"/>
      </p:ext>
    </p:extLst>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957</Words>
  <Application>Microsoft Office PowerPoint</Application>
  <PresentationFormat>On-screen Show (16:9)</PresentationFormat>
  <Paragraphs>66</Paragraphs>
  <Slides>12</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Nunito</vt:lpstr>
      <vt:lpstr>Calibri</vt:lpstr>
      <vt:lpstr>Shift</vt:lpstr>
      <vt:lpstr>The Writing and Reading Center  Thesis Statements and Topic Sentences</vt:lpstr>
      <vt:lpstr>What is a thesis statement?</vt:lpstr>
      <vt:lpstr>Tips for Writing Your Thesis Statement  Determine what kind of paper you are writing: 1- An analytical paper breaks down an issue or an idea into its component parts, evaluates the issue or idea, and presents this breakdown and evaluation to the audience.  2- An expository (explanatory) paper explains something to the audience.  3- An argumentative paper makes a claim about a topic and justifies this claim with specific evidence. The claim could be an opinion, a policy proposal, an evaluation, a cause-and-effect statement, or an interpretation. The goal of the argumentative paper is to convince the audience that the claim is true based on the evidence provided.  If you are writing a text that does not fall under these three categories (e.g., a narrative), a thesis statement somewhere in the first paragraph could still be helpful to your reader. </vt:lpstr>
      <vt:lpstr>PowerPoint Presentation</vt:lpstr>
      <vt:lpstr>PowerPoint Presentation</vt:lpstr>
      <vt:lpstr>Questions to ask When Writing your Thesis Statement</vt:lpstr>
      <vt:lpstr>PowerPoint Presentation</vt:lpstr>
      <vt:lpstr>Topic Sentences </vt:lpstr>
      <vt:lpstr>Tips for Writing Topic Sentences</vt:lpstr>
      <vt:lpstr>Guidelines for Composing Topic Sentences </vt:lpstr>
      <vt:lpstr>PowerPoint Presentation</vt:lpstr>
      <vt:lpstr>Topic Sentence Exercises (Answer Sheet):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Writing and Reading Center Present:  Proofreading Workshop</dc:title>
  <dc:creator>Gamie, Samaa</dc:creator>
  <cp:lastModifiedBy>Gamie, Samaa</cp:lastModifiedBy>
  <cp:revision>50</cp:revision>
  <dcterms:modified xsi:type="dcterms:W3CDTF">2019-09-23T19:40:48Z</dcterms:modified>
</cp:coreProperties>
</file>