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81" r:id="rId2"/>
    <p:sldId id="257" r:id="rId3"/>
    <p:sldId id="272" r:id="rId4"/>
    <p:sldId id="273" r:id="rId5"/>
    <p:sldId id="274" r:id="rId6"/>
    <p:sldId id="258" r:id="rId7"/>
    <p:sldId id="275" r:id="rId8"/>
    <p:sldId id="259" r:id="rId9"/>
    <p:sldId id="260" r:id="rId10"/>
    <p:sldId id="276" r:id="rId11"/>
    <p:sldId id="277" r:id="rId12"/>
    <p:sldId id="262" r:id="rId13"/>
    <p:sldId id="263" r:id="rId14"/>
    <p:sldId id="278" r:id="rId15"/>
    <p:sldId id="264" r:id="rId16"/>
    <p:sldId id="265" r:id="rId17"/>
    <p:sldId id="266" r:id="rId18"/>
    <p:sldId id="268" r:id="rId19"/>
    <p:sldId id="267" r:id="rId20"/>
    <p:sldId id="269" r:id="rId21"/>
    <p:sldId id="270" r:id="rId22"/>
    <p:sldId id="271" r:id="rId23"/>
    <p:sldId id="279" r:id="rId24"/>
    <p:sldId id="283" r:id="rId25"/>
    <p:sldId id="286" r:id="rId26"/>
    <p:sldId id="28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142" autoAdjust="0"/>
    <p:restoredTop sz="89964" autoAdjust="0"/>
  </p:normalViewPr>
  <p:slideViewPr>
    <p:cSldViewPr snapToGrid="0">
      <p:cViewPr>
        <p:scale>
          <a:sx n="80" d="100"/>
          <a:sy n="80" d="100"/>
        </p:scale>
        <p:origin x="-210" y="-1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0ADC9-3835-4936-814C-255096334690}" type="datetimeFigureOut">
              <a:rPr lang="en-US" smtClean="0"/>
              <a:pPr/>
              <a:t>8/18/2019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AFA05-52DB-4E13-8279-FCBED194C6EF}" type="slidenum">
              <a:rPr lang="en-US" smtClean="0"/>
              <a:pPr/>
              <a:t>‹#›</a:t>
            </a:fld>
            <a:endParaRPr lang="en-US"/>
          </a:p>
        </p:txBody>
      </p:sp>
    </p:spTree>
    <p:extLst>
      <p:ext uri="{BB962C8B-B14F-4D97-AF65-F5344CB8AC3E}">
        <p14:creationId xmlns:p14="http://schemas.microsoft.com/office/powerpoint/2010/main" xmlns="" val="3217155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AFA05-52DB-4E13-8279-FCBED194C6EF}" type="slidenum">
              <a:rPr lang="en-US" smtClean="0"/>
              <a:pPr/>
              <a:t>20</a:t>
            </a:fld>
            <a:endParaRPr lang="en-US"/>
          </a:p>
        </p:txBody>
      </p:sp>
    </p:spTree>
    <p:extLst>
      <p:ext uri="{BB962C8B-B14F-4D97-AF65-F5344CB8AC3E}">
        <p14:creationId xmlns:p14="http://schemas.microsoft.com/office/powerpoint/2010/main" xmlns="" val="3165356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Source:</a:t>
            </a:r>
          </a:p>
          <a:p>
            <a:r>
              <a:rPr lang="en-US" sz="1200" kern="1200" smtClean="0">
                <a:solidFill>
                  <a:schemeClr val="tx1"/>
                </a:solidFill>
                <a:effectLst/>
                <a:latin typeface="+mn-lt"/>
                <a:ea typeface="+mn-ea"/>
                <a:cs typeface="+mn-cs"/>
              </a:rPr>
              <a:t>https://www.thebalance.com/thank-you-email-after-job-interview-2063958</a:t>
            </a:r>
          </a:p>
          <a:p>
            <a:endParaRPr lang="en-US"/>
          </a:p>
        </p:txBody>
      </p:sp>
      <p:sp>
        <p:nvSpPr>
          <p:cNvPr id="4" name="Slide Number Placeholder 3"/>
          <p:cNvSpPr>
            <a:spLocks noGrp="1"/>
          </p:cNvSpPr>
          <p:nvPr>
            <p:ph type="sldNum" sz="quarter" idx="10"/>
          </p:nvPr>
        </p:nvSpPr>
        <p:spPr/>
        <p:txBody>
          <a:bodyPr/>
          <a:lstStyle/>
          <a:p>
            <a:fld id="{56FAFA05-52DB-4E13-8279-FCBED194C6EF}" type="slidenum">
              <a:rPr lang="en-US" smtClean="0"/>
              <a:pPr/>
              <a:t>22</a:t>
            </a:fld>
            <a:endParaRPr lang="en-US"/>
          </a:p>
        </p:txBody>
      </p:sp>
    </p:spTree>
    <p:extLst>
      <p:ext uri="{BB962C8B-B14F-4D97-AF65-F5344CB8AC3E}">
        <p14:creationId xmlns:p14="http://schemas.microsoft.com/office/powerpoint/2010/main" xmlns="" val="3941854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8/18/2019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8/18/2019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8/18/2019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thebalance.com/interview-thank-you-letter-2063984"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s://www.thebalance.com/resume-keywords-and-tips-for-using-them-2063331"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thebalance.com/proofreading-tips-for-job-seekers-2063205"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hyperlink" Target="http://www.collegescholarships.org/scholarships/thank-you-samples.htm" TargetMode="External"/><Relationship Id="rId2" Type="http://schemas.openxmlformats.org/officeDocument/2006/relationships/hyperlink" Target="http://www.entechnetworks.com/2018/02/22/2157/" TargetMode="External"/><Relationship Id="rId1" Type="http://schemas.openxmlformats.org/officeDocument/2006/relationships/slideLayout" Target="../slideLayouts/slideLayout5.xml"/><Relationship Id="rId4" Type="http://schemas.openxmlformats.org/officeDocument/2006/relationships/hyperlink" Target="http://www.fresnostate.edu/studentaffairs/financialaid/scholarships/faq/thankyouletter.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8774" y="804519"/>
            <a:ext cx="10925299" cy="1439917"/>
          </a:xfrm>
        </p:spPr>
        <p:txBody>
          <a:bodyPr>
            <a:noAutofit/>
          </a:bodyPr>
          <a:lstStyle/>
          <a:p>
            <a:r>
              <a:rPr lang="en-US" sz="5400" dirty="0" smtClean="0"/>
              <a:t>Writing and Reading Center</a:t>
            </a:r>
            <a:endParaRPr lang="en-US" sz="5400" dirty="0"/>
          </a:p>
        </p:txBody>
      </p:sp>
      <p:sp>
        <p:nvSpPr>
          <p:cNvPr id="3" name="Content Placeholder 2"/>
          <p:cNvSpPr>
            <a:spLocks noGrp="1"/>
          </p:cNvSpPr>
          <p:nvPr>
            <p:ph idx="1"/>
          </p:nvPr>
        </p:nvSpPr>
        <p:spPr>
          <a:xfrm>
            <a:off x="1570332" y="2561998"/>
            <a:ext cx="9603275" cy="2235634"/>
          </a:xfrm>
        </p:spPr>
        <p:txBody>
          <a:bodyPr/>
          <a:lstStyle/>
          <a:p>
            <a:pPr algn="ctr"/>
            <a:r>
              <a:rPr lang="en-US" sz="4000" dirty="0" smtClean="0"/>
              <a:t>Writing Cover Letters and Interview and Scholarship Thank you Emails and Letters</a:t>
            </a: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Body of letter:</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201881" y="1567543"/>
            <a:ext cx="11792197" cy="4441371"/>
          </a:xfrm>
        </p:spPr>
        <p:txBody>
          <a:bodyPr>
            <a:normAutofit fontScale="92500" lnSpcReduction="20000"/>
          </a:bodyPr>
          <a:lstStyle/>
          <a:p>
            <a:endParaRPr lang="en-US" dirty="0" smtClean="0"/>
          </a:p>
          <a:p>
            <a:r>
              <a:rPr lang="en-US" dirty="0" smtClean="0">
                <a:latin typeface="Times New Roman" pitchFamily="18" charset="0"/>
                <a:cs typeface="Times New Roman" pitchFamily="18" charset="0"/>
              </a:rPr>
              <a:t>When writing a solicited letter responding to a help-wanted ad,  discuss each requirement specified in the </a:t>
            </a:r>
            <a:r>
              <a:rPr lang="en-US" dirty="0" err="1" smtClean="0">
                <a:latin typeface="Times New Roman" pitchFamily="18" charset="0"/>
                <a:cs typeface="Times New Roman" pitchFamily="18" charset="0"/>
              </a:rPr>
              <a:t>ad.</a:t>
            </a:r>
            <a:r>
              <a:rPr lang="en-US" dirty="0" smtClean="0">
                <a:latin typeface="Times New Roman" pitchFamily="18" charset="0"/>
                <a:cs typeface="Times New Roman" pitchFamily="18" charset="0"/>
              </a:rPr>
              <a:t>  If you are deficient in any of these requirements, do not mention your weaknesses.  Focus on stressing other solid selling points to help strengthen your overall presentation.</a:t>
            </a:r>
          </a:p>
          <a:p>
            <a:r>
              <a:rPr lang="en-US" dirty="0" smtClean="0">
                <a:latin typeface="Times New Roman" pitchFamily="18" charset="0"/>
                <a:cs typeface="Times New Roman" pitchFamily="18" charset="0"/>
              </a:rPr>
              <a:t>Also, stating that you have the necessary requirements for the job is barely enough to convince the reader, so back up assertions of your ability by presenting evidence.  Cite one or two of your key qualifications; then show how you can effectively put them to use.</a:t>
            </a:r>
          </a:p>
          <a:p>
            <a:r>
              <a:rPr lang="en-US" dirty="0" smtClean="0">
                <a:latin typeface="Times New Roman" pitchFamily="18" charset="0"/>
                <a:cs typeface="Times New Roman" pitchFamily="18" charset="0"/>
              </a:rPr>
              <a:t>This section of the letter also presents evidence of a few significant job-related qualities:</a:t>
            </a:r>
          </a:p>
          <a:p>
            <a:pPr lvl="0">
              <a:buNone/>
            </a:pPr>
            <a:r>
              <a:rPr lang="en-US" dirty="0" smtClean="0">
                <a:latin typeface="Times New Roman" pitchFamily="18" charset="0"/>
                <a:cs typeface="Times New Roman" pitchFamily="18" charset="0"/>
              </a:rPr>
              <a:t>	I- Your diligence and hard work </a:t>
            </a:r>
          </a:p>
          <a:p>
            <a:pPr lvl="0">
              <a:buNone/>
            </a:pPr>
            <a:r>
              <a:rPr lang="en-US" dirty="0" smtClean="0">
                <a:latin typeface="Times New Roman" pitchFamily="18" charset="0"/>
                <a:cs typeface="Times New Roman" pitchFamily="18" charset="0"/>
              </a:rPr>
              <a:t>	II- Your ability to learn quickly, handle responsibility, and get along with people</a:t>
            </a:r>
          </a:p>
          <a:p>
            <a:r>
              <a:rPr lang="en-US" dirty="0" smtClean="0">
                <a:latin typeface="Times New Roman" pitchFamily="18" charset="0"/>
                <a:cs typeface="Times New Roman" pitchFamily="18" charset="0"/>
              </a:rPr>
              <a:t>Toward the end of this section, refer the reader to your résumé. You can do that by citing a specific fact or general point covered in the résumé. </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Conclusion: Action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296883" y="2015732"/>
            <a:ext cx="11483439" cy="3708174"/>
          </a:xfrm>
        </p:spPr>
        <p:txBody>
          <a:bodyPr>
            <a:normAutofit/>
          </a:bodyPr>
          <a:lstStyle/>
          <a:p>
            <a:pPr marL="228600" lvl="1">
              <a:spcBef>
                <a:spcPts val="1000"/>
              </a:spcBef>
            </a:pPr>
            <a:r>
              <a:rPr lang="en-US" sz="2000" dirty="0" smtClean="0">
                <a:latin typeface="Times New Roman" pitchFamily="18" charset="0"/>
                <a:cs typeface="Times New Roman" pitchFamily="18" charset="0"/>
              </a:rPr>
              <a:t>The “Bait” sentence: It is crucial that you refer to your strongest selling point and, if desired, your date of availability.</a:t>
            </a:r>
          </a:p>
          <a:p>
            <a:r>
              <a:rPr lang="en-US" dirty="0" smtClean="0">
                <a:latin typeface="Times New Roman" pitchFamily="18" charset="0"/>
                <a:cs typeface="Times New Roman" pitchFamily="18" charset="0"/>
              </a:rPr>
              <a:t>Once you have proofread and edited your application letter, have as many people as possible review it and give you feedback. This is always helpful. Then mail it out with your résumé promptly, especially if your letter has been solicited.</a:t>
            </a:r>
          </a:p>
          <a:p>
            <a:r>
              <a:rPr lang="en-US" dirty="0" smtClean="0">
                <a:latin typeface="Times New Roman" pitchFamily="18" charset="0"/>
                <a:cs typeface="Times New Roman" pitchFamily="18" charset="0"/>
              </a:rPr>
              <a:t>In your closing paragraph, ask for an interview and make it easy to arrange by stating the phone number and the best time to reach you, or, if you wish to be in control, you can mention that you will follow up with a phone call in a few days. </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cap="none" dirty="0">
                <a:latin typeface="Times New Roman" panose="02020603050405020304" pitchFamily="18" charset="0"/>
                <a:cs typeface="Times New Roman" panose="02020603050405020304" pitchFamily="18" charset="0"/>
              </a:rPr>
              <a:t>Examples of </a:t>
            </a:r>
            <a:r>
              <a:rPr lang="en-US" sz="4400" cap="none" dirty="0" smtClean="0">
                <a:latin typeface="Times New Roman" panose="02020603050405020304" pitchFamily="18" charset="0"/>
                <a:cs typeface="Times New Roman" panose="02020603050405020304" pitchFamily="18" charset="0"/>
              </a:rPr>
              <a:t>Bait </a:t>
            </a:r>
            <a:r>
              <a:rPr lang="en-US" sz="4400" cap="none" dirty="0">
                <a:latin typeface="Times New Roman" panose="02020603050405020304" pitchFamily="18" charset="0"/>
                <a:cs typeface="Times New Roman" panose="02020603050405020304" pitchFamily="18" charset="0"/>
              </a:rPr>
              <a:t>S</a:t>
            </a:r>
            <a:r>
              <a:rPr lang="en-US" sz="4400" cap="none" dirty="0" smtClean="0">
                <a:latin typeface="Times New Roman" panose="02020603050405020304" pitchFamily="18" charset="0"/>
                <a:cs typeface="Times New Roman" panose="02020603050405020304" pitchFamily="18" charset="0"/>
              </a:rPr>
              <a:t>entences</a:t>
            </a:r>
            <a:endParaRPr lang="en-US" sz="4400"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7216" y="1853754"/>
            <a:ext cx="12034784" cy="4211766"/>
          </a:xfrm>
        </p:spPr>
        <p:txBody>
          <a:bodyPr>
            <a:noAutofit/>
          </a:bodyPr>
          <a:lstStyle/>
          <a:p>
            <a:pPr marL="0" indent="0">
              <a:buNone/>
            </a:pPr>
            <a:r>
              <a:rPr lang="en-US" sz="2800" dirty="0">
                <a:latin typeface="Times New Roman" panose="02020603050405020304" pitchFamily="18" charset="0"/>
                <a:cs typeface="Times New Roman" panose="02020603050405020304" pitchFamily="18" charset="0"/>
              </a:rPr>
              <a:t>I have confidence in my hospitality management skills. My experience and education have prepared me to work well with others and to respond creatively to changes, crises, and added responsibilities.</a:t>
            </a:r>
          </a:p>
          <a:p>
            <a:pPr marL="0" indent="0">
              <a:buNone/>
            </a:pPr>
            <a:r>
              <a:rPr lang="en-US" sz="2800" dirty="0" smtClean="0">
                <a:latin typeface="Times New Roman" panose="02020603050405020304" pitchFamily="18" charset="0"/>
                <a:cs typeface="Times New Roman" panose="02020603050405020304" pitchFamily="18" charset="0"/>
              </a:rPr>
              <a:t>I have </a:t>
            </a:r>
            <a:r>
              <a:rPr lang="en-US" sz="2800" dirty="0">
                <a:latin typeface="Times New Roman" panose="02020603050405020304" pitchFamily="18" charset="0"/>
                <a:cs typeface="Times New Roman" panose="02020603050405020304" pitchFamily="18" charset="0"/>
              </a:rPr>
              <a:t>been exposed to studying scientific journal and giving presentation. This experience has molded me into a better presenter. I believe that an acceptance into the Martin Luther Fellowship would build me even more as a presenter and a scientist.  I want to grow and advance in the knowledge of my field and I am very confident that this fellowship would enable me to.</a:t>
            </a:r>
          </a:p>
          <a:p>
            <a:endParaRPr lang="en-US" sz="2800" dirty="0"/>
          </a:p>
        </p:txBody>
      </p:sp>
    </p:spTree>
    <p:extLst>
      <p:ext uri="{BB962C8B-B14F-4D97-AF65-F5344CB8AC3E}">
        <p14:creationId xmlns:p14="http://schemas.microsoft.com/office/powerpoint/2010/main" xmlns="" val="2603251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512" y="550163"/>
            <a:ext cx="9607661" cy="1207517"/>
          </a:xfrm>
        </p:spPr>
        <p:txBody>
          <a:bodyPr>
            <a:noAutofit/>
          </a:bodyPr>
          <a:lstStyle/>
          <a:p>
            <a:pPr algn="ctr"/>
            <a:r>
              <a:rPr lang="en-US" sz="4400" cap="none" dirty="0" smtClean="0">
                <a:latin typeface="Times New Roman" panose="02020603050405020304" pitchFamily="18" charset="0"/>
                <a:cs typeface="Times New Roman" panose="02020603050405020304" pitchFamily="18" charset="0"/>
              </a:rPr>
              <a:t>Cover Letter Details</a:t>
            </a:r>
            <a:endParaRPr lang="en-US" sz="4400" cap="none"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idx="1"/>
          </p:nvPr>
        </p:nvSpPr>
        <p:spPr>
          <a:xfrm>
            <a:off x="841550" y="2007673"/>
            <a:ext cx="4645152" cy="801943"/>
          </a:xfrm>
        </p:spPr>
        <p:txBody>
          <a:bodyPr>
            <a:normAutofit/>
          </a:bodyPr>
          <a:lstStyle/>
          <a:p>
            <a:r>
              <a:rPr lang="en-US" sz="3600" dirty="0" smtClean="0">
                <a:solidFill>
                  <a:schemeClr val="tx1"/>
                </a:solidFill>
                <a:latin typeface="Times New Roman" panose="02020603050405020304" pitchFamily="18" charset="0"/>
                <a:cs typeface="Times New Roman" panose="02020603050405020304" pitchFamily="18" charset="0"/>
              </a:rPr>
              <a:t>B</a:t>
            </a:r>
            <a:r>
              <a:rPr lang="en-US" sz="3600" cap="none" dirty="0" smtClean="0">
                <a:solidFill>
                  <a:schemeClr val="tx1"/>
                </a:solidFill>
                <a:latin typeface="Times New Roman" panose="02020603050405020304" pitchFamily="18" charset="0"/>
                <a:cs typeface="Times New Roman" panose="02020603050405020304" pitchFamily="18" charset="0"/>
              </a:rPr>
              <a:t>eginning</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2"/>
          </p:nvPr>
        </p:nvSpPr>
        <p:spPr>
          <a:xfrm>
            <a:off x="670560" y="2824269"/>
            <a:ext cx="5628640" cy="3088851"/>
          </a:xfrm>
        </p:spPr>
        <p:txBody>
          <a:bodyPr>
            <a:normAutofit fontScale="25000" lnSpcReduction="20000"/>
          </a:bodyPr>
          <a:lstStyle/>
          <a:p>
            <a:endParaRPr lang="en-US" dirty="0"/>
          </a:p>
          <a:p>
            <a:r>
              <a:rPr lang="en-US" sz="12800" dirty="0">
                <a:latin typeface="Times New Roman" panose="02020603050405020304" pitchFamily="18" charset="0"/>
                <a:cs typeface="Times New Roman" panose="02020603050405020304" pitchFamily="18" charset="0"/>
              </a:rPr>
              <a:t>Your </a:t>
            </a:r>
            <a:r>
              <a:rPr lang="en-US" sz="12800" dirty="0" smtClean="0">
                <a:latin typeface="Times New Roman" panose="02020603050405020304" pitchFamily="18" charset="0"/>
                <a:cs typeface="Times New Roman" panose="02020603050405020304" pitchFamily="18" charset="0"/>
              </a:rPr>
              <a:t>address</a:t>
            </a:r>
            <a:endParaRPr lang="en-US" sz="12800" dirty="0">
              <a:latin typeface="Times New Roman" panose="02020603050405020304" pitchFamily="18" charset="0"/>
              <a:cs typeface="Times New Roman" panose="02020603050405020304" pitchFamily="18" charset="0"/>
            </a:endParaRPr>
          </a:p>
          <a:p>
            <a:r>
              <a:rPr lang="en-US" sz="12800" dirty="0">
                <a:latin typeface="Times New Roman" panose="02020603050405020304" pitchFamily="18" charset="0"/>
                <a:cs typeface="Times New Roman" panose="02020603050405020304" pitchFamily="18" charset="0"/>
              </a:rPr>
              <a:t>Date</a:t>
            </a:r>
          </a:p>
          <a:p>
            <a:r>
              <a:rPr lang="en-US" sz="12800" dirty="0">
                <a:latin typeface="Times New Roman" panose="02020603050405020304" pitchFamily="18" charset="0"/>
                <a:cs typeface="Times New Roman" panose="02020603050405020304" pitchFamily="18" charset="0"/>
              </a:rPr>
              <a:t>Employer’s name and </a:t>
            </a:r>
            <a:r>
              <a:rPr lang="en-US" sz="12800" dirty="0" smtClean="0">
                <a:latin typeface="Times New Roman" panose="02020603050405020304" pitchFamily="18" charset="0"/>
                <a:cs typeface="Times New Roman" panose="02020603050405020304" pitchFamily="18" charset="0"/>
              </a:rPr>
              <a:t>address</a:t>
            </a:r>
            <a:endParaRPr lang="en-US" sz="12800" dirty="0">
              <a:latin typeface="Times New Roman" panose="02020603050405020304" pitchFamily="18" charset="0"/>
              <a:cs typeface="Times New Roman" panose="02020603050405020304" pitchFamily="18" charset="0"/>
            </a:endParaRPr>
          </a:p>
          <a:p>
            <a:r>
              <a:rPr lang="en-US" sz="12800" dirty="0">
                <a:latin typeface="Times New Roman" panose="02020603050405020304" pitchFamily="18" charset="0"/>
                <a:cs typeface="Times New Roman" panose="02020603050405020304" pitchFamily="18" charset="0"/>
              </a:rPr>
              <a:t>Salutation</a:t>
            </a:r>
          </a:p>
          <a:p>
            <a:pPr marL="0" indent="0">
              <a:buNone/>
            </a:pPr>
            <a:endParaRPr lang="en-US" dirty="0"/>
          </a:p>
        </p:txBody>
      </p:sp>
      <p:sp>
        <p:nvSpPr>
          <p:cNvPr id="5" name="Text Placeholder 4"/>
          <p:cNvSpPr>
            <a:spLocks noGrp="1"/>
          </p:cNvSpPr>
          <p:nvPr>
            <p:ph type="body" sz="quarter" idx="3"/>
          </p:nvPr>
        </p:nvSpPr>
        <p:spPr/>
        <p:txBody>
          <a:bodyPr>
            <a:normAutofit/>
          </a:bodyPr>
          <a:lstStyle/>
          <a:p>
            <a:r>
              <a:rPr lang="en-US" sz="3600" dirty="0" smtClean="0">
                <a:solidFill>
                  <a:schemeClr val="tx1"/>
                </a:solidFill>
                <a:latin typeface="Times New Roman" panose="02020603050405020304" pitchFamily="18" charset="0"/>
                <a:cs typeface="Times New Roman" panose="02020603050405020304" pitchFamily="18" charset="0"/>
              </a:rPr>
              <a:t>e</a:t>
            </a:r>
            <a:r>
              <a:rPr lang="en-US" sz="3600" cap="none" dirty="0" smtClean="0">
                <a:solidFill>
                  <a:schemeClr val="tx1"/>
                </a:solidFill>
                <a:latin typeface="Times New Roman" panose="02020603050405020304" pitchFamily="18" charset="0"/>
                <a:cs typeface="Times New Roman" panose="02020603050405020304" pitchFamily="18" charset="0"/>
              </a:rPr>
              <a:t>nd</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quarter" idx="4"/>
          </p:nvPr>
        </p:nvSpPr>
        <p:spPr>
          <a:xfrm>
            <a:off x="6412362" y="3090563"/>
            <a:ext cx="4645152" cy="2637371"/>
          </a:xfrm>
        </p:spPr>
        <p:txBody>
          <a:bodyPr>
            <a:normAutofit/>
          </a:bodyPr>
          <a:lstStyle/>
          <a:p>
            <a:r>
              <a:rPr lang="en-US" sz="3200" dirty="0">
                <a:latin typeface="Times New Roman" panose="02020603050405020304" pitchFamily="18" charset="0"/>
                <a:cs typeface="Times New Roman" panose="02020603050405020304" pitchFamily="18" charset="0"/>
              </a:rPr>
              <a:t>Ending phrase</a:t>
            </a:r>
          </a:p>
          <a:p>
            <a:r>
              <a:rPr lang="en-US" sz="3200" dirty="0">
                <a:latin typeface="Times New Roman" panose="02020603050405020304" pitchFamily="18" charset="0"/>
                <a:cs typeface="Times New Roman" panose="02020603050405020304" pitchFamily="18" charset="0"/>
              </a:rPr>
              <a:t>Signature</a:t>
            </a:r>
          </a:p>
          <a:p>
            <a:r>
              <a:rPr lang="en-US" sz="3200" dirty="0">
                <a:latin typeface="Times New Roman" panose="02020603050405020304" pitchFamily="18" charset="0"/>
                <a:cs typeface="Times New Roman" panose="02020603050405020304" pitchFamily="18" charset="0"/>
              </a:rPr>
              <a:t>Name</a:t>
            </a:r>
          </a:p>
        </p:txBody>
      </p:sp>
    </p:spTree>
    <p:extLst>
      <p:ext uri="{BB962C8B-B14F-4D97-AF65-F5344CB8AC3E}">
        <p14:creationId xmlns:p14="http://schemas.microsoft.com/office/powerpoint/2010/main" xmlns="" val="1172477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94995"/>
            <a:ext cx="12192000" cy="6370975"/>
          </a:xfrm>
          <a:prstGeom prst="rect">
            <a:avLst/>
          </a:prstGeom>
        </p:spPr>
        <p:txBody>
          <a:bodyPr wrap="square">
            <a:spAutoFit/>
          </a:bodyPr>
          <a:lstStyle/>
          <a:p>
            <a:r>
              <a:rPr lang="en-US" sz="1200" dirty="0" smtClean="0"/>
              <a:t>Sample Cover Letter</a:t>
            </a:r>
          </a:p>
          <a:p>
            <a:r>
              <a:rPr lang="en-US" sz="1200" dirty="0" smtClean="0"/>
              <a:t> </a:t>
            </a:r>
          </a:p>
          <a:p>
            <a:r>
              <a:rPr lang="en-US" sz="1200" dirty="0" smtClean="0"/>
              <a:t>203 Elmwood Avenue</a:t>
            </a:r>
          </a:p>
          <a:p>
            <a:r>
              <a:rPr lang="en-US" sz="1200" dirty="0" smtClean="0"/>
              <a:t>San Jose, California 10462</a:t>
            </a:r>
          </a:p>
          <a:p>
            <a:r>
              <a:rPr lang="en-US" sz="1200" dirty="0" smtClean="0"/>
              <a:t>910-642-7869</a:t>
            </a:r>
          </a:p>
          <a:p>
            <a:r>
              <a:rPr lang="en-US" sz="1200" dirty="0" smtClean="0"/>
              <a:t> </a:t>
            </a:r>
          </a:p>
          <a:p>
            <a:r>
              <a:rPr lang="en-US" sz="1200" dirty="0" smtClean="0"/>
              <a:t>April 22, 2000</a:t>
            </a:r>
          </a:p>
          <a:p>
            <a:r>
              <a:rPr lang="en-US" sz="1200" dirty="0" smtClean="0"/>
              <a:t> </a:t>
            </a:r>
          </a:p>
          <a:p>
            <a:r>
              <a:rPr lang="en-US" sz="1200" dirty="0" smtClean="0"/>
              <a:t>Sara </a:t>
            </a:r>
            <a:r>
              <a:rPr lang="en-US" sz="1200" dirty="0" err="1" smtClean="0"/>
              <a:t>Costanza</a:t>
            </a:r>
            <a:endParaRPr lang="en-US" sz="1200" dirty="0" smtClean="0"/>
          </a:p>
          <a:p>
            <a:r>
              <a:rPr lang="en-US" sz="1200" dirty="0" smtClean="0"/>
              <a:t>Personnel Director </a:t>
            </a:r>
          </a:p>
          <a:p>
            <a:r>
              <a:rPr lang="en-US" sz="1200" dirty="0" smtClean="0"/>
              <a:t>Liberty International, Inc.</a:t>
            </a:r>
          </a:p>
          <a:p>
            <a:r>
              <a:rPr lang="en-US" sz="1200" dirty="0" smtClean="0"/>
              <a:t>Lansdowne, Pennsylvania 24135</a:t>
            </a:r>
          </a:p>
          <a:p>
            <a:r>
              <a:rPr lang="en-US" sz="1200" dirty="0" smtClean="0"/>
              <a:t> </a:t>
            </a:r>
          </a:p>
          <a:p>
            <a:r>
              <a:rPr lang="en-US" sz="1200" dirty="0" smtClean="0"/>
              <a:t>Dear Ms. </a:t>
            </a:r>
            <a:r>
              <a:rPr lang="en-US" sz="1200" dirty="0" err="1" smtClean="0"/>
              <a:t>Costanza</a:t>
            </a:r>
            <a:r>
              <a:rPr lang="en-US" sz="1200" dirty="0" smtClean="0"/>
              <a:t>:</a:t>
            </a:r>
          </a:p>
          <a:p>
            <a:r>
              <a:rPr lang="en-US" sz="1200" dirty="0" smtClean="0"/>
              <a:t> </a:t>
            </a:r>
          </a:p>
          <a:p>
            <a:r>
              <a:rPr lang="en-US" sz="1200" dirty="0" smtClean="0"/>
              <a:t>Please consider my application for a junior management position at your Lake Geneva resort. I will graduate from San Jose΄ College on May 30 with an Associate of Arts degree in Hotel/Restaurant Management. Dr. H.V. </a:t>
            </a:r>
            <a:r>
              <a:rPr lang="en-US" sz="1200" dirty="0" err="1" smtClean="0"/>
              <a:t>Garlid</a:t>
            </a:r>
            <a:r>
              <a:rPr lang="en-US" sz="1200" dirty="0" smtClean="0"/>
              <a:t>, my nutrition professor, described his experience as a consultant for Liberty International to me and encouraged me to apply.</a:t>
            </a:r>
          </a:p>
          <a:p>
            <a:r>
              <a:rPr lang="en-US" sz="1200" dirty="0" smtClean="0"/>
              <a:t> </a:t>
            </a:r>
          </a:p>
          <a:p>
            <a:r>
              <a:rPr lang="en-US" sz="1200" dirty="0" smtClean="0"/>
              <a:t>For two years, I worked as a part-time desk clerk, and I am now the desk manager at a 200-unit resort. This experience, combined with earlier customer relations work in a variety of situations, has given me a clear and practical understanding of customers’ needs and expectations.</a:t>
            </a:r>
          </a:p>
          <a:p>
            <a:r>
              <a:rPr lang="en-US" sz="1200" dirty="0" smtClean="0"/>
              <a:t> </a:t>
            </a:r>
          </a:p>
          <a:p>
            <a:r>
              <a:rPr lang="en-US" sz="1200" dirty="0" smtClean="0"/>
              <a:t>As an amateur chef, I know of the effort, attention, and patience required to prepare fine food. Moreover, my skiing and sailing background might be assets to your resort’s recreation program.</a:t>
            </a:r>
          </a:p>
          <a:p>
            <a:r>
              <a:rPr lang="en-US" sz="1200" dirty="0" smtClean="0"/>
              <a:t> </a:t>
            </a:r>
          </a:p>
          <a:p>
            <a:r>
              <a:rPr lang="en-US" sz="1200" dirty="0" smtClean="0"/>
              <a:t>I have confidence in my hospitality management skills. My experience and education have prepared me to work well with others and to respond creatively to changes, crises, and added responsibilities.</a:t>
            </a:r>
          </a:p>
          <a:p>
            <a:r>
              <a:rPr lang="en-US" sz="1200" dirty="0" smtClean="0"/>
              <a:t> </a:t>
            </a:r>
          </a:p>
          <a:p>
            <a:r>
              <a:rPr lang="en-US" sz="1200" dirty="0" smtClean="0"/>
              <a:t>Should my background meet your needs, please phone me any weekdays, after 4 p.m. at 214-316-2419.</a:t>
            </a:r>
          </a:p>
          <a:p>
            <a:r>
              <a:rPr lang="en-US" sz="1200" dirty="0" smtClean="0"/>
              <a:t> </a:t>
            </a:r>
          </a:p>
          <a:p>
            <a:r>
              <a:rPr lang="en-US" sz="1200" dirty="0" smtClean="0"/>
              <a:t>Sincerely,</a:t>
            </a:r>
          </a:p>
          <a:p>
            <a:endParaRPr lang="en-US" sz="1200" dirty="0" smtClean="0"/>
          </a:p>
          <a:p>
            <a:r>
              <a:rPr lang="en-US" sz="1200" dirty="0" smtClean="0"/>
              <a:t> </a:t>
            </a:r>
          </a:p>
          <a:p>
            <a:r>
              <a:rPr lang="en-US" sz="1200" dirty="0" smtClean="0"/>
              <a:t>James D. Purdy</a:t>
            </a:r>
          </a:p>
          <a:p>
            <a:r>
              <a:rPr lang="en-US" sz="1200" dirty="0" smtClean="0"/>
              <a:t> Enclosure</a:t>
            </a:r>
          </a:p>
          <a:p>
            <a:endParaRPr lang="en-US"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849" y="1979272"/>
            <a:ext cx="9908960" cy="1345820"/>
          </a:xfrm>
        </p:spPr>
        <p:txBody>
          <a:bodyPr>
            <a:normAutofit fontScale="90000"/>
          </a:bodyPr>
          <a:lstStyle/>
          <a:p>
            <a:r>
              <a:rPr lang="en-US" sz="4800" dirty="0" smtClean="0">
                <a:latin typeface="Times New Roman" panose="02020603050405020304" pitchFamily="18" charset="0"/>
                <a:cs typeface="Times New Roman" panose="02020603050405020304" pitchFamily="18" charset="0"/>
              </a:rPr>
              <a:t>T</a:t>
            </a:r>
            <a:r>
              <a:rPr lang="en-US" sz="4400" cap="none" dirty="0" smtClean="0">
                <a:latin typeface="Times New Roman" panose="02020603050405020304" pitchFamily="18" charset="0"/>
                <a:cs typeface="Times New Roman" panose="02020603050405020304" pitchFamily="18" charset="0"/>
              </a:rPr>
              <a:t>he best cover letter is not written in one day</a:t>
            </a:r>
            <a:r>
              <a:rPr lang="en-US" sz="4800" dirty="0" smtClean="0">
                <a:latin typeface="Times New Roman" panose="02020603050405020304" pitchFamily="18" charset="0"/>
                <a:cs typeface="Times New Roman" panose="02020603050405020304" pitchFamily="18" charset="0"/>
              </a:rPr>
              <a:t>!!!</a:t>
            </a:r>
            <a:br>
              <a:rPr lang="en-US" sz="4800" dirty="0" smtClean="0">
                <a:latin typeface="Times New Roman" panose="02020603050405020304" pitchFamily="18" charset="0"/>
                <a:cs typeface="Times New Roman" panose="02020603050405020304" pitchFamily="18" charset="0"/>
              </a:rPr>
            </a:br>
            <a:r>
              <a:rPr lang="en-US" sz="4800" dirty="0" smtClean="0"/>
              <a:t/>
            </a:r>
            <a:br>
              <a:rPr lang="en-US" sz="4800" dirty="0" smtClean="0"/>
            </a:br>
            <a:r>
              <a:rPr lang="en-US" sz="2200" b="1" i="1" dirty="0" smtClean="0">
                <a:latin typeface="Times New Roman" pitchFamily="18" charset="0"/>
                <a:cs typeface="Times New Roman" pitchFamily="18" charset="0"/>
              </a:rPr>
              <a:t>References: </a:t>
            </a:r>
            <a:r>
              <a:rPr lang="en-US" sz="2200" b="1" i="1" dirty="0" smtClean="0"/>
              <a:t> </a:t>
            </a:r>
            <a:r>
              <a:rPr lang="en-US" sz="4800" dirty="0" smtClean="0"/>
              <a:t/>
            </a:r>
            <a:br>
              <a:rPr lang="en-US" sz="4800" dirty="0" smtClean="0"/>
            </a:br>
            <a:r>
              <a:rPr lang="en-US" sz="2200" dirty="0" err="1" smtClean="0">
                <a:latin typeface="Times New Roman" pitchFamily="18" charset="0"/>
                <a:cs typeface="Times New Roman" pitchFamily="18" charset="0"/>
              </a:rPr>
              <a:t>Bove</a:t>
            </a:r>
            <a:r>
              <a:rPr lang="en-US" sz="2200" dirty="0" err="1" smtClean="0">
                <a:latin typeface="Times New Roman" pitchFamily="18" charset="0"/>
                <a:cs typeface="Times New Roman" pitchFamily="18" charset="0"/>
                <a:sym typeface="Symbol"/>
              </a:rPr>
              <a:t></a:t>
            </a:r>
            <a:r>
              <a:rPr lang="en-US" sz="2200" dirty="0" err="1" smtClean="0">
                <a:latin typeface="Times New Roman" pitchFamily="18" charset="0"/>
                <a:cs typeface="Times New Roman" pitchFamily="18" charset="0"/>
              </a:rPr>
              <a:t>e</a:t>
            </a:r>
            <a:r>
              <a:rPr lang="en-US" sz="2200" dirty="0" smtClean="0">
                <a:latin typeface="Times New Roman" pitchFamily="18" charset="0"/>
                <a:cs typeface="Times New Roman" pitchFamily="18" charset="0"/>
              </a:rPr>
              <a:t>, Courtland L., John V. </a:t>
            </a:r>
            <a:r>
              <a:rPr lang="en-US" sz="2200" dirty="0" err="1" smtClean="0">
                <a:latin typeface="Times New Roman" pitchFamily="18" charset="0"/>
                <a:cs typeface="Times New Roman" pitchFamily="18" charset="0"/>
              </a:rPr>
              <a:t>Thill</a:t>
            </a:r>
            <a:r>
              <a:rPr lang="en-US" sz="2200" dirty="0" smtClean="0">
                <a:latin typeface="Times New Roman" pitchFamily="18" charset="0"/>
                <a:cs typeface="Times New Roman" pitchFamily="18" charset="0"/>
              </a:rPr>
              <a:t>, and </a:t>
            </a:r>
            <a:r>
              <a:rPr lang="en-US" sz="2200" dirty="0" err="1" smtClean="0">
                <a:latin typeface="Times New Roman" pitchFamily="18" charset="0"/>
                <a:cs typeface="Times New Roman" pitchFamily="18" charset="0"/>
              </a:rPr>
              <a:t>Barabara</a:t>
            </a:r>
            <a:r>
              <a:rPr lang="en-US" sz="2200" dirty="0" smtClean="0">
                <a:latin typeface="Times New Roman" pitchFamily="18" charset="0"/>
                <a:cs typeface="Times New Roman" pitchFamily="18" charset="0"/>
              </a:rPr>
              <a:t> E. </a:t>
            </a:r>
            <a:r>
              <a:rPr lang="en-US" sz="2200" dirty="0" err="1" smtClean="0">
                <a:latin typeface="Times New Roman" pitchFamily="18" charset="0"/>
                <a:cs typeface="Times New Roman" pitchFamily="18" charset="0"/>
              </a:rPr>
              <a:t>Schatzman</a:t>
            </a:r>
            <a:r>
              <a:rPr lang="en-US"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Business Communications Today</a:t>
            </a:r>
            <a:r>
              <a:rPr lang="en-US" sz="2200" dirty="0" smtClean="0">
                <a:latin typeface="Times New Roman" pitchFamily="18" charset="0"/>
                <a:cs typeface="Times New Roman" pitchFamily="18" charset="0"/>
              </a:rPr>
              <a:t>. “Chapter 17: Writing Résumés and Application Letters.” 7</a:t>
            </a:r>
            <a:r>
              <a:rPr lang="en-US" sz="2200" baseline="30000" dirty="0" smtClean="0">
                <a:latin typeface="Times New Roman" pitchFamily="18" charset="0"/>
                <a:cs typeface="Times New Roman" pitchFamily="18" charset="0"/>
              </a:rPr>
              <a:t>th</a:t>
            </a:r>
            <a:r>
              <a:rPr lang="en-US" sz="2200" dirty="0" smtClean="0">
                <a:latin typeface="Times New Roman" pitchFamily="18" charset="0"/>
                <a:cs typeface="Times New Roman" pitchFamily="18" charset="0"/>
              </a:rPr>
              <a:t> ed. USA: Prentice Hall, 1997. Print. </a:t>
            </a:r>
            <a:r>
              <a:rPr lang="en-US" sz="4800" dirty="0" smtClean="0"/>
              <a:t/>
            </a:r>
            <a:br>
              <a:rPr lang="en-US" sz="4800" dirty="0" smtClean="0"/>
            </a:br>
            <a:r>
              <a:rPr lang="en-US" sz="4800" dirty="0" smtClean="0">
                <a:latin typeface="Times New Roman" panose="02020603050405020304" pitchFamily="18" charset="0"/>
                <a:cs typeface="Times New Roman" panose="02020603050405020304" pitchFamily="18" charset="0"/>
              </a:rPr>
              <a:t/>
            </a:r>
            <a:br>
              <a:rPr lang="en-US" sz="4800" dirty="0" smtClean="0">
                <a:latin typeface="Times New Roman" panose="02020603050405020304" pitchFamily="18" charset="0"/>
                <a:cs typeface="Times New Roman" panose="02020603050405020304" pitchFamily="18" charset="0"/>
              </a:rPr>
            </a:br>
            <a:r>
              <a:rPr lang="en-US" sz="4800" dirty="0" smtClean="0">
                <a:latin typeface="Times New Roman" panose="02020603050405020304" pitchFamily="18" charset="0"/>
                <a:cs typeface="Times New Roman" panose="02020603050405020304" pitchFamily="18" charset="0"/>
              </a:rPr>
              <a:t/>
            </a:r>
            <a:br>
              <a:rPr lang="en-US" sz="4800"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35923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none" dirty="0" smtClean="0"/>
              <a:t>Thank You Letters </a:t>
            </a:r>
            <a:endParaRPr lang="en-US" cap="none"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237107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What is a Thank You Letter ?</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a:buNone/>
            </a:pPr>
            <a:r>
              <a:rPr lang="en-US" sz="6000" dirty="0" smtClean="0"/>
              <a:t>A thank you letter is used to show gratitude and appreciation </a:t>
            </a:r>
            <a:endParaRPr lang="en-US" sz="6000" dirty="0"/>
          </a:p>
        </p:txBody>
      </p:sp>
    </p:spTree>
    <p:extLst>
      <p:ext uri="{BB962C8B-B14F-4D97-AF65-F5344CB8AC3E}">
        <p14:creationId xmlns:p14="http://schemas.microsoft.com/office/powerpoint/2010/main" xmlns="" val="2138662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cap="none" dirty="0" smtClean="0">
                <a:latin typeface="Times New Roman" pitchFamily="18" charset="0"/>
                <a:cs typeface="Times New Roman" pitchFamily="18" charset="0"/>
              </a:rPr>
              <a:t>Thank You Letter Format </a:t>
            </a:r>
            <a:endParaRPr lang="en-US" sz="4000" cap="none" dirty="0">
              <a:latin typeface="Times New Roman" pitchFamily="18" charset="0"/>
              <a:cs typeface="Times New Roman" pitchFamily="18" charset="0"/>
            </a:endParaRPr>
          </a:p>
        </p:txBody>
      </p:sp>
      <p:sp>
        <p:nvSpPr>
          <p:cNvPr id="3" name="Content Placeholder 2"/>
          <p:cNvSpPr>
            <a:spLocks noGrp="1"/>
          </p:cNvSpPr>
          <p:nvPr>
            <p:ph idx="1"/>
          </p:nvPr>
        </p:nvSpPr>
        <p:spPr>
          <a:xfrm>
            <a:off x="1021279" y="2015732"/>
            <a:ext cx="10390908" cy="3450613"/>
          </a:xfrm>
        </p:spPr>
        <p:txBody>
          <a:bodyPr>
            <a:normAutofit fontScale="77500" lnSpcReduction="20000"/>
          </a:bodyPr>
          <a:lstStyle/>
          <a:p>
            <a:r>
              <a:rPr lang="en-US" sz="2400" dirty="0">
                <a:latin typeface="Times New Roman" pitchFamily="18" charset="0"/>
                <a:cs typeface="Times New Roman" pitchFamily="18" charset="0"/>
              </a:rPr>
              <a:t>Your Name</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Your Address</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Your City, State, Zip Code</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Your Phone Number</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Your </a:t>
            </a:r>
            <a:r>
              <a:rPr lang="en-US" sz="2400" dirty="0" smtClean="0">
                <a:latin typeface="Times New Roman" pitchFamily="18" charset="0"/>
                <a:cs typeface="Times New Roman" pitchFamily="18" charset="0"/>
              </a:rPr>
              <a:t>Email</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Date</a:t>
            </a:r>
          </a:p>
          <a:p>
            <a:r>
              <a:rPr lang="en-US" sz="2400" dirty="0" smtClean="0">
                <a:latin typeface="Times New Roman" pitchFamily="18" charset="0"/>
                <a:cs typeface="Times New Roman" pitchFamily="18" charset="0"/>
              </a:rPr>
              <a:t>Signature </a:t>
            </a:r>
            <a:r>
              <a:rPr lang="en-US" dirty="0"/>
              <a:t/>
            </a:r>
            <a:br>
              <a:rPr lang="en-US" dirty="0"/>
            </a:br>
            <a:endParaRPr lang="en-US" dirty="0"/>
          </a:p>
        </p:txBody>
      </p:sp>
    </p:spTree>
    <p:extLst>
      <p:ext uri="{BB962C8B-B14F-4D97-AF65-F5344CB8AC3E}">
        <p14:creationId xmlns:p14="http://schemas.microsoft.com/office/powerpoint/2010/main" xmlns="" val="10050967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cap="none" dirty="0" smtClean="0">
                <a:latin typeface="Times New Roman" pitchFamily="18" charset="0"/>
                <a:cs typeface="Times New Roman" pitchFamily="18" charset="0"/>
              </a:rPr>
              <a:t>When do You Send a Thank You letter ?</a:t>
            </a:r>
            <a:endParaRPr lang="en-US" sz="4000" cap="none" dirty="0">
              <a:latin typeface="Times New Roman" pitchFamily="18" charset="0"/>
              <a:cs typeface="Times New Roman" pitchFamily="18" charset="0"/>
            </a:endParaRPr>
          </a:p>
        </p:txBody>
      </p:sp>
      <p:sp>
        <p:nvSpPr>
          <p:cNvPr id="3" name="Content Placeholder 2"/>
          <p:cNvSpPr>
            <a:spLocks noGrp="1"/>
          </p:cNvSpPr>
          <p:nvPr>
            <p:ph idx="1"/>
          </p:nvPr>
        </p:nvSpPr>
        <p:spPr>
          <a:xfrm>
            <a:off x="985652" y="2015732"/>
            <a:ext cx="10438409" cy="3731925"/>
          </a:xfrm>
        </p:spPr>
        <p:txBody>
          <a:bodyPr>
            <a:normAutofit/>
          </a:bodyPr>
          <a:lstStyle/>
          <a:p>
            <a:r>
              <a:rPr lang="en-US" dirty="0">
                <a:latin typeface="Times New Roman" pitchFamily="18" charset="0"/>
                <a:cs typeface="Times New Roman" pitchFamily="18" charset="0"/>
              </a:rPr>
              <a:t>1. By sending a thank-you note, you show your interviewer common courtesy and respect</a:t>
            </a:r>
            <a:r>
              <a:rPr lang="en-US" dirty="0" smtClean="0">
                <a:latin typeface="Times New Roman" pitchFamily="18" charset="0"/>
                <a:cs typeface="Times New Roman" pitchFamily="18" charset="0"/>
              </a:rPr>
              <a:t>.</a:t>
            </a:r>
          </a:p>
          <a:p>
            <a:r>
              <a:rPr lang="en-US" dirty="0">
                <a:latin typeface="Times New Roman" pitchFamily="18" charset="0"/>
                <a:cs typeface="Times New Roman" pitchFamily="18" charset="0"/>
              </a:rPr>
              <a:t>2. So few job applicants send thank-you notes that </a:t>
            </a:r>
            <a:r>
              <a:rPr lang="en-US" dirty="0" smtClean="0">
                <a:latin typeface="Times New Roman" pitchFamily="18" charset="0"/>
                <a:cs typeface="Times New Roman" pitchFamily="18" charset="0"/>
              </a:rPr>
              <a:t>means you </a:t>
            </a:r>
            <a:r>
              <a:rPr lang="en-US" dirty="0">
                <a:latin typeface="Times New Roman" pitchFamily="18" charset="0"/>
                <a:cs typeface="Times New Roman" pitchFamily="18" charset="0"/>
              </a:rPr>
              <a:t>automatically stand out if you do.</a:t>
            </a:r>
          </a:p>
          <a:p>
            <a:r>
              <a:rPr lang="en-US" dirty="0">
                <a:latin typeface="Times New Roman" pitchFamily="18" charset="0"/>
                <a:cs typeface="Times New Roman" pitchFamily="18" charset="0"/>
              </a:rPr>
              <a:t>3. </a:t>
            </a:r>
            <a:r>
              <a:rPr lang="en-US" dirty="0" smtClean="0">
                <a:latin typeface="Times New Roman" pitchFamily="18" charset="0"/>
                <a:cs typeface="Times New Roman" pitchFamily="18" charset="0"/>
              </a:rPr>
              <a:t> A </a:t>
            </a:r>
            <a:r>
              <a:rPr lang="en-US" dirty="0">
                <a:latin typeface="Times New Roman" pitchFamily="18" charset="0"/>
                <a:cs typeface="Times New Roman" pitchFamily="18" charset="0"/>
              </a:rPr>
              <a:t>thank-you note gives you an opportunity to reiterate points you made during your interview</a:t>
            </a:r>
            <a:r>
              <a:rPr lang="en-US" dirty="0" smtClean="0">
                <a:latin typeface="Times New Roman" pitchFamily="18" charset="0"/>
                <a:cs typeface="Times New Roman" pitchFamily="18" charset="0"/>
              </a:rPr>
              <a:t>.</a:t>
            </a:r>
          </a:p>
          <a:p>
            <a:r>
              <a:rPr lang="en-US" dirty="0">
                <a:latin typeface="Times New Roman" pitchFamily="18" charset="0"/>
                <a:cs typeface="Times New Roman" pitchFamily="18" charset="0"/>
              </a:rPr>
              <a:t>4. </a:t>
            </a:r>
            <a:r>
              <a:rPr lang="en-US" dirty="0" smtClean="0">
                <a:latin typeface="Times New Roman" pitchFamily="18" charset="0"/>
                <a:cs typeface="Times New Roman" pitchFamily="18" charset="0"/>
              </a:rPr>
              <a:t> A </a:t>
            </a:r>
            <a:r>
              <a:rPr lang="en-US" dirty="0">
                <a:latin typeface="Times New Roman" pitchFamily="18" charset="0"/>
                <a:cs typeface="Times New Roman" pitchFamily="18" charset="0"/>
              </a:rPr>
              <a:t>thank-you note lets you make points you forgot to make in your interview.</a:t>
            </a:r>
          </a:p>
          <a:p>
            <a:r>
              <a:rPr lang="en-US" dirty="0">
                <a:latin typeface="Times New Roman" pitchFamily="18" charset="0"/>
                <a:cs typeface="Times New Roman" pitchFamily="18" charset="0"/>
              </a:rPr>
              <a:t>5. </a:t>
            </a:r>
            <a:r>
              <a:rPr lang="en-US" dirty="0" smtClean="0">
                <a:latin typeface="Times New Roman" pitchFamily="18" charset="0"/>
                <a:cs typeface="Times New Roman" pitchFamily="18" charset="0"/>
              </a:rPr>
              <a:t> A </a:t>
            </a:r>
            <a:r>
              <a:rPr lang="en-US" dirty="0">
                <a:latin typeface="Times New Roman" pitchFamily="18" charset="0"/>
                <a:cs typeface="Times New Roman" pitchFamily="18" charset="0"/>
              </a:rPr>
              <a:t>thank-you note demonstrates your written communication skills.</a:t>
            </a:r>
          </a:p>
          <a:p>
            <a:pPr marL="0" indent="0">
              <a:buNone/>
            </a:pP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xmlns="" val="511173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192193" y="339727"/>
            <a:ext cx="9603275" cy="1049235"/>
          </a:xfrm>
        </p:spPr>
        <p:txBody>
          <a:bodyPr>
            <a:normAutofit/>
          </a:bodyPr>
          <a:lstStyle/>
          <a:p>
            <a:pPr algn="ctr"/>
            <a:r>
              <a:rPr lang="en-US" sz="4800" cap="none" dirty="0">
                <a:latin typeface="Times New Roman" panose="02020603050405020304" pitchFamily="18" charset="0"/>
                <a:cs typeface="Times New Roman" panose="02020603050405020304" pitchFamily="18" charset="0"/>
              </a:rPr>
              <a:t>What is a C</a:t>
            </a:r>
            <a:r>
              <a:rPr lang="en-US" sz="4800" cap="none" dirty="0" smtClean="0">
                <a:latin typeface="Times New Roman" panose="02020603050405020304" pitchFamily="18" charset="0"/>
                <a:cs typeface="Times New Roman" panose="02020603050405020304" pitchFamily="18" charset="0"/>
              </a:rPr>
              <a:t>over Letter</a:t>
            </a:r>
            <a:r>
              <a:rPr lang="en-US" sz="4800" cap="none"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a:xfrm>
            <a:off x="868101" y="1469985"/>
            <a:ext cx="10186754" cy="3996360"/>
          </a:xfrm>
        </p:spPr>
        <p:txBody>
          <a:bodyPr>
            <a:normAutofit lnSpcReduction="10000"/>
          </a:bodyPr>
          <a:lstStyle/>
          <a:p>
            <a:pPr marL="0" indent="0">
              <a:buNone/>
            </a:pPr>
            <a:endParaRPr lang="en-US" dirty="0"/>
          </a:p>
          <a:p>
            <a:pPr marL="0" indent="0">
              <a:buNone/>
            </a:pPr>
            <a:endParaRPr lang="en-US" dirty="0"/>
          </a:p>
          <a:p>
            <a:pPr marL="0" indent="0">
              <a:buNone/>
            </a:pPr>
            <a:r>
              <a:rPr lang="en-US" sz="3200" dirty="0">
                <a:latin typeface="Times New Roman" panose="02020603050405020304" pitchFamily="18" charset="0"/>
                <a:cs typeface="Times New Roman" panose="02020603050405020304" pitchFamily="18" charset="0"/>
              </a:rPr>
              <a:t>One page letter meant to primarily capture an employer’s interest in choosing you for a desired position.</a:t>
            </a:r>
          </a:p>
          <a:p>
            <a:pPr marL="0" indent="0">
              <a:buNone/>
            </a:pPr>
            <a:r>
              <a:rPr lang="en-US" sz="3200" dirty="0">
                <a:latin typeface="Times New Roman" panose="02020603050405020304" pitchFamily="18" charset="0"/>
                <a:cs typeface="Times New Roman" panose="02020603050405020304" pitchFamily="18" charset="0"/>
              </a:rPr>
              <a:t>Cover letter, unlike personal statement, should contain the big picture: major interest, accomplishments, and most relevant, </a:t>
            </a:r>
            <a:r>
              <a:rPr lang="en-US" sz="3200" dirty="0" smtClean="0">
                <a:latin typeface="Times New Roman" panose="02020603050405020304" pitchFamily="18" charset="0"/>
                <a:cs typeface="Times New Roman" panose="02020603050405020304" pitchFamily="18" charset="0"/>
              </a:rPr>
              <a:t>work-related </a:t>
            </a:r>
            <a:r>
              <a:rPr lang="en-US" sz="3200" dirty="0">
                <a:latin typeface="Times New Roman" panose="02020603050405020304" pitchFamily="18" charset="0"/>
                <a:cs typeface="Times New Roman" panose="02020603050405020304" pitchFamily="18" charset="0"/>
              </a:rPr>
              <a:t>experience.</a:t>
            </a:r>
          </a:p>
        </p:txBody>
      </p:sp>
    </p:spTree>
    <p:extLst>
      <p:ext uri="{BB962C8B-B14F-4D97-AF65-F5344CB8AC3E}">
        <p14:creationId xmlns:p14="http://schemas.microsoft.com/office/powerpoint/2010/main" xmlns="" val="1222629973"/>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703647"/>
          </a:xfrm>
        </p:spPr>
        <p:txBody>
          <a:bodyPr>
            <a:normAutofit fontScale="90000"/>
          </a:bodyPr>
          <a:lstStyle/>
          <a:p>
            <a:r>
              <a:rPr lang="en-US" cap="none" dirty="0" smtClean="0">
                <a:latin typeface="Times New Roman" pitchFamily="18" charset="0"/>
                <a:cs typeface="Times New Roman" pitchFamily="18" charset="0"/>
              </a:rPr>
              <a:t>Sample Thank You Letter </a:t>
            </a:r>
            <a:r>
              <a:rPr lang="en-US" dirty="0" smtClean="0"/>
              <a:t/>
            </a:r>
            <a:br>
              <a:rPr lang="en-US" dirty="0" smtClean="0"/>
            </a:br>
            <a:endParaRPr lang="en-US" dirty="0"/>
          </a:p>
        </p:txBody>
      </p:sp>
      <p:sp>
        <p:nvSpPr>
          <p:cNvPr id="3" name="Content Placeholder 2"/>
          <p:cNvSpPr>
            <a:spLocks noGrp="1"/>
          </p:cNvSpPr>
          <p:nvPr>
            <p:ph idx="1"/>
          </p:nvPr>
        </p:nvSpPr>
        <p:spPr>
          <a:xfrm>
            <a:off x="237506" y="2015732"/>
            <a:ext cx="11376562" cy="3993182"/>
          </a:xfrm>
        </p:spPr>
        <p:txBody>
          <a:bodyPr>
            <a:normAutofit fontScale="25000" lnSpcReduction="20000"/>
          </a:bodyPr>
          <a:lstStyle/>
          <a:p>
            <a:r>
              <a:rPr lang="en-US" sz="5600" dirty="0" smtClean="0">
                <a:latin typeface="Times New Roman" pitchFamily="18" charset="0"/>
                <a:cs typeface="Times New Roman" pitchFamily="18" charset="0"/>
              </a:rPr>
              <a:t>Name</a:t>
            </a:r>
            <a:r>
              <a:rPr lang="en-US" sz="5600" dirty="0">
                <a:latin typeface="Times New Roman" pitchFamily="18" charset="0"/>
                <a:cs typeface="Times New Roman" pitchFamily="18" charset="0"/>
              </a:rPr>
              <a:t/>
            </a:r>
            <a:br>
              <a:rPr lang="en-US" sz="5600" dirty="0">
                <a:latin typeface="Times New Roman" pitchFamily="18" charset="0"/>
                <a:cs typeface="Times New Roman" pitchFamily="18" charset="0"/>
              </a:rPr>
            </a:br>
            <a:r>
              <a:rPr lang="en-US" sz="5600" dirty="0">
                <a:latin typeface="Times New Roman" pitchFamily="18" charset="0"/>
                <a:cs typeface="Times New Roman" pitchFamily="18" charset="0"/>
              </a:rPr>
              <a:t>Title</a:t>
            </a:r>
            <a:br>
              <a:rPr lang="en-US" sz="5600" dirty="0">
                <a:latin typeface="Times New Roman" pitchFamily="18" charset="0"/>
                <a:cs typeface="Times New Roman" pitchFamily="18" charset="0"/>
              </a:rPr>
            </a:br>
            <a:r>
              <a:rPr lang="en-US" sz="5600" dirty="0">
                <a:latin typeface="Times New Roman" pitchFamily="18" charset="0"/>
                <a:cs typeface="Times New Roman" pitchFamily="18" charset="0"/>
              </a:rPr>
              <a:t>Organization</a:t>
            </a:r>
            <a:br>
              <a:rPr lang="en-US" sz="5600" dirty="0">
                <a:latin typeface="Times New Roman" pitchFamily="18" charset="0"/>
                <a:cs typeface="Times New Roman" pitchFamily="18" charset="0"/>
              </a:rPr>
            </a:br>
            <a:r>
              <a:rPr lang="en-US" sz="5600" dirty="0">
                <a:latin typeface="Times New Roman" pitchFamily="18" charset="0"/>
                <a:cs typeface="Times New Roman" pitchFamily="18" charset="0"/>
              </a:rPr>
              <a:t>Address</a:t>
            </a:r>
            <a:br>
              <a:rPr lang="en-US" sz="5600" dirty="0">
                <a:latin typeface="Times New Roman" pitchFamily="18" charset="0"/>
                <a:cs typeface="Times New Roman" pitchFamily="18" charset="0"/>
              </a:rPr>
            </a:br>
            <a:r>
              <a:rPr lang="en-US" sz="5600" dirty="0">
                <a:latin typeface="Times New Roman" pitchFamily="18" charset="0"/>
                <a:cs typeface="Times New Roman" pitchFamily="18" charset="0"/>
              </a:rPr>
              <a:t>City, State, Zip Code</a:t>
            </a:r>
            <a:br>
              <a:rPr lang="en-US" sz="5600" dirty="0">
                <a:latin typeface="Times New Roman" pitchFamily="18" charset="0"/>
                <a:cs typeface="Times New Roman" pitchFamily="18" charset="0"/>
              </a:rPr>
            </a:br>
            <a:r>
              <a:rPr lang="en-US" sz="5600" dirty="0">
                <a:latin typeface="Times New Roman" pitchFamily="18" charset="0"/>
                <a:cs typeface="Times New Roman" pitchFamily="18" charset="0"/>
              </a:rPr>
              <a:t/>
            </a:r>
            <a:br>
              <a:rPr lang="en-US" sz="5600" dirty="0">
                <a:latin typeface="Times New Roman" pitchFamily="18" charset="0"/>
                <a:cs typeface="Times New Roman" pitchFamily="18" charset="0"/>
              </a:rPr>
            </a:br>
            <a:r>
              <a:rPr lang="en-US" sz="5600" dirty="0">
                <a:latin typeface="Times New Roman" pitchFamily="18" charset="0"/>
                <a:cs typeface="Times New Roman" pitchFamily="18" charset="0"/>
              </a:rPr>
              <a:t>Dear First Name, (or Mr./Ms. Last Name if you don't know them well)</a:t>
            </a:r>
          </a:p>
          <a:p>
            <a:pPr>
              <a:buNone/>
            </a:pPr>
            <a:r>
              <a:rPr lang="en-US" sz="5600" dirty="0" smtClean="0">
                <a:latin typeface="Times New Roman" pitchFamily="18" charset="0"/>
                <a:cs typeface="Times New Roman" pitchFamily="18" charset="0"/>
              </a:rPr>
              <a:t>	Thank </a:t>
            </a:r>
            <a:r>
              <a:rPr lang="en-US" sz="5600" dirty="0">
                <a:latin typeface="Times New Roman" pitchFamily="18" charset="0"/>
                <a:cs typeface="Times New Roman" pitchFamily="18" charset="0"/>
              </a:rPr>
              <a:t>you for all the help you have given me with my job search.</a:t>
            </a:r>
          </a:p>
          <a:p>
            <a:pPr>
              <a:buNone/>
            </a:pPr>
            <a:r>
              <a:rPr lang="en-US" sz="5600" dirty="0" smtClean="0">
                <a:latin typeface="Times New Roman" pitchFamily="18" charset="0"/>
                <a:cs typeface="Times New Roman" pitchFamily="18" charset="0"/>
              </a:rPr>
              <a:t>	I </a:t>
            </a:r>
            <a:r>
              <a:rPr lang="en-US" sz="5600" dirty="0">
                <a:latin typeface="Times New Roman" pitchFamily="18" charset="0"/>
                <a:cs typeface="Times New Roman" pitchFamily="18" charset="0"/>
              </a:rPr>
              <a:t>especially appreciate the information and advice you have provided, and the contacts you have shared with me. Your assistance has been invaluable to me during this process.</a:t>
            </a:r>
          </a:p>
          <a:p>
            <a:pPr>
              <a:buNone/>
            </a:pPr>
            <a:r>
              <a:rPr lang="en-US" sz="5600" dirty="0" smtClean="0">
                <a:latin typeface="Times New Roman" pitchFamily="18" charset="0"/>
                <a:cs typeface="Times New Roman" pitchFamily="18" charset="0"/>
              </a:rPr>
              <a:t>	Again</a:t>
            </a:r>
            <a:r>
              <a:rPr lang="en-US" sz="5600" dirty="0">
                <a:latin typeface="Times New Roman" pitchFamily="18" charset="0"/>
                <a:cs typeface="Times New Roman" pitchFamily="18" charset="0"/>
              </a:rPr>
              <a:t>, thank you so much. I greatly appreciate your generosity.</a:t>
            </a:r>
          </a:p>
          <a:p>
            <a:pPr>
              <a:buNone/>
            </a:pPr>
            <a:r>
              <a:rPr lang="en-US" sz="5600" dirty="0" smtClean="0">
                <a:latin typeface="Times New Roman" pitchFamily="18" charset="0"/>
                <a:cs typeface="Times New Roman" pitchFamily="18" charset="0"/>
              </a:rPr>
              <a:t>	Best </a:t>
            </a:r>
            <a:r>
              <a:rPr lang="en-US" sz="5600" dirty="0">
                <a:latin typeface="Times New Roman" pitchFamily="18" charset="0"/>
                <a:cs typeface="Times New Roman" pitchFamily="18" charset="0"/>
              </a:rPr>
              <a:t>Regards,</a:t>
            </a:r>
            <a:br>
              <a:rPr lang="en-US" sz="5600" dirty="0">
                <a:latin typeface="Times New Roman" pitchFamily="18" charset="0"/>
                <a:cs typeface="Times New Roman" pitchFamily="18" charset="0"/>
              </a:rPr>
            </a:br>
            <a:r>
              <a:rPr lang="en-US" sz="5600" dirty="0">
                <a:latin typeface="Times New Roman" pitchFamily="18" charset="0"/>
                <a:cs typeface="Times New Roman" pitchFamily="18" charset="0"/>
              </a:rPr>
              <a:t/>
            </a:r>
            <a:br>
              <a:rPr lang="en-US" sz="5600" dirty="0">
                <a:latin typeface="Times New Roman" pitchFamily="18" charset="0"/>
                <a:cs typeface="Times New Roman" pitchFamily="18" charset="0"/>
              </a:rPr>
            </a:br>
            <a:r>
              <a:rPr lang="en-US" sz="5600" dirty="0">
                <a:latin typeface="Times New Roman" pitchFamily="18" charset="0"/>
                <a:cs typeface="Times New Roman" pitchFamily="18" charset="0"/>
              </a:rPr>
              <a:t>Your Name</a:t>
            </a:r>
          </a:p>
          <a:p>
            <a:r>
              <a:rPr lang="en-US" dirty="0"/>
              <a:t/>
            </a:r>
            <a:br>
              <a:rPr lang="en-US" dirty="0"/>
            </a:br>
            <a:endParaRPr lang="en-US" dirty="0"/>
          </a:p>
        </p:txBody>
      </p:sp>
    </p:spTree>
    <p:extLst>
      <p:ext uri="{BB962C8B-B14F-4D97-AF65-F5344CB8AC3E}">
        <p14:creationId xmlns:p14="http://schemas.microsoft.com/office/powerpoint/2010/main" xmlns="" val="1061849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159" y="709517"/>
            <a:ext cx="9843571" cy="715523"/>
          </a:xfrm>
        </p:spPr>
        <p:txBody>
          <a:bodyPr>
            <a:normAutofit/>
          </a:bodyPr>
          <a:lstStyle/>
          <a:p>
            <a:r>
              <a:rPr lang="en-US" sz="4000" cap="none" dirty="0" smtClean="0">
                <a:latin typeface="Times New Roman" pitchFamily="18" charset="0"/>
                <a:cs typeface="Times New Roman" pitchFamily="18" charset="0"/>
              </a:rPr>
              <a:t>Sample Thank You E-mail</a:t>
            </a:r>
            <a:endParaRPr lang="en-US" sz="4000" cap="none" dirty="0">
              <a:latin typeface="Times New Roman" pitchFamily="18" charset="0"/>
              <a:cs typeface="Times New Roman" pitchFamily="18" charset="0"/>
            </a:endParaRPr>
          </a:p>
        </p:txBody>
      </p:sp>
      <p:sp>
        <p:nvSpPr>
          <p:cNvPr id="3" name="Content Placeholder 2"/>
          <p:cNvSpPr>
            <a:spLocks noGrp="1"/>
          </p:cNvSpPr>
          <p:nvPr>
            <p:ph idx="1"/>
          </p:nvPr>
        </p:nvSpPr>
        <p:spPr>
          <a:xfrm>
            <a:off x="0" y="1816925"/>
            <a:ext cx="12192000" cy="4322618"/>
          </a:xfrm>
        </p:spPr>
        <p:txBody>
          <a:bodyPr>
            <a:noAutofit/>
          </a:bodyPr>
          <a:lstStyle/>
          <a:p>
            <a:r>
              <a:rPr lang="en-US" sz="1400" b="1" dirty="0">
                <a:latin typeface="Times New Roman" pitchFamily="18" charset="0"/>
                <a:cs typeface="Times New Roman" pitchFamily="18" charset="0"/>
              </a:rPr>
              <a:t>Subject Line of the Message:</a:t>
            </a: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Thank </a:t>
            </a:r>
            <a:r>
              <a:rPr lang="en-US" sz="1400" dirty="0">
                <a:latin typeface="Times New Roman" pitchFamily="18" charset="0"/>
                <a:cs typeface="Times New Roman" pitchFamily="18" charset="0"/>
              </a:rPr>
              <a:t>You - Assistant Account Executive Interview</a:t>
            </a:r>
          </a:p>
          <a:p>
            <a:r>
              <a:rPr lang="en-US" sz="1400" b="1" dirty="0">
                <a:latin typeface="Times New Roman" pitchFamily="18" charset="0"/>
                <a:cs typeface="Times New Roman" pitchFamily="18" charset="0"/>
              </a:rPr>
              <a:t>Email Message:</a:t>
            </a:r>
            <a:endParaRPr lang="en-US" sz="1400" dirty="0">
              <a:latin typeface="Times New Roman" pitchFamily="18" charset="0"/>
              <a:cs typeface="Times New Roman" pitchFamily="18" charset="0"/>
            </a:endParaRPr>
          </a:p>
          <a:p>
            <a:pPr>
              <a:buNone/>
            </a:pPr>
            <a:r>
              <a:rPr lang="en-US" sz="1400" dirty="0" smtClean="0">
                <a:latin typeface="Times New Roman" pitchFamily="18" charset="0"/>
                <a:cs typeface="Times New Roman" pitchFamily="18" charset="0"/>
              </a:rPr>
              <a:t>	Dear </a:t>
            </a:r>
            <a:r>
              <a:rPr lang="en-US" sz="1400" dirty="0">
                <a:latin typeface="Times New Roman" pitchFamily="18" charset="0"/>
                <a:cs typeface="Times New Roman" pitchFamily="18" charset="0"/>
              </a:rPr>
              <a:t>Mr./Ms. Last Name:</a:t>
            </a:r>
          </a:p>
          <a:p>
            <a:pPr>
              <a:buNone/>
            </a:pPr>
            <a:r>
              <a:rPr lang="en-US" sz="1400" dirty="0" smtClean="0">
                <a:latin typeface="Times New Roman" pitchFamily="18" charset="0"/>
                <a:cs typeface="Times New Roman" pitchFamily="18" charset="0"/>
              </a:rPr>
              <a:t>	I </a:t>
            </a:r>
            <a:r>
              <a:rPr lang="en-US" sz="1400" dirty="0">
                <a:latin typeface="Times New Roman" pitchFamily="18" charset="0"/>
                <a:cs typeface="Times New Roman" pitchFamily="18" charset="0"/>
              </a:rPr>
              <a:t>enjoyed speaking with you today about the assistant account executive position at the Smith Agency.</a:t>
            </a:r>
          </a:p>
          <a:p>
            <a:pPr>
              <a:buNone/>
            </a:pPr>
            <a:r>
              <a:rPr lang="en-US" sz="1400" dirty="0" smtClean="0">
                <a:latin typeface="Times New Roman" pitchFamily="18" charset="0"/>
                <a:cs typeface="Times New Roman" pitchFamily="18" charset="0"/>
              </a:rPr>
              <a:t>	The </a:t>
            </a:r>
            <a:r>
              <a:rPr lang="en-US" sz="1400" dirty="0">
                <a:latin typeface="Times New Roman" pitchFamily="18" charset="0"/>
                <a:cs typeface="Times New Roman" pitchFamily="18" charset="0"/>
              </a:rPr>
              <a:t>job seems to be an excellent match for my skills and </a:t>
            </a:r>
            <a:r>
              <a:rPr lang="en-US" sz="1400" dirty="0" smtClean="0">
                <a:latin typeface="Times New Roman" pitchFamily="18" charset="0"/>
                <a:cs typeface="Times New Roman" pitchFamily="18" charset="0"/>
              </a:rPr>
              <a:t>interests. The </a:t>
            </a:r>
            <a:r>
              <a:rPr lang="en-US" sz="1400" dirty="0">
                <a:latin typeface="Times New Roman" pitchFamily="18" charset="0"/>
                <a:cs typeface="Times New Roman" pitchFamily="18" charset="0"/>
              </a:rPr>
              <a:t>creative approach to account management that you described confirmed my desire to work with you.</a:t>
            </a:r>
          </a:p>
          <a:p>
            <a:pPr>
              <a:buNone/>
            </a:pPr>
            <a:r>
              <a:rPr lang="en-US" sz="1400" dirty="0" smtClean="0">
                <a:latin typeface="Times New Roman" pitchFamily="18" charset="0"/>
                <a:cs typeface="Times New Roman" pitchFamily="18" charset="0"/>
              </a:rPr>
              <a:t>	In </a:t>
            </a:r>
            <a:r>
              <a:rPr lang="en-US" sz="1400" dirty="0">
                <a:latin typeface="Times New Roman" pitchFamily="18" charset="0"/>
                <a:cs typeface="Times New Roman" pitchFamily="18" charset="0"/>
              </a:rPr>
              <a:t>addition to my enthusiasm, I will bring to the position strong writing skills, assertiveness, and the ability to encourage others to work cooperatively with the department.</a:t>
            </a:r>
          </a:p>
          <a:p>
            <a:pPr>
              <a:buNone/>
            </a:pPr>
            <a:r>
              <a:rPr lang="en-US" sz="1400" dirty="0" smtClean="0">
                <a:latin typeface="Times New Roman" pitchFamily="18" charset="0"/>
                <a:cs typeface="Times New Roman" pitchFamily="18" charset="0"/>
              </a:rPr>
              <a:t>	I </a:t>
            </a:r>
            <a:r>
              <a:rPr lang="en-US" sz="1400" dirty="0">
                <a:latin typeface="Times New Roman" pitchFamily="18" charset="0"/>
                <a:cs typeface="Times New Roman" pitchFamily="18" charset="0"/>
              </a:rPr>
              <a:t>appreciate the time you took to interview me. I am very interested in working for you and look forward to hearing from you regarding this position.</a:t>
            </a:r>
          </a:p>
          <a:p>
            <a:pPr>
              <a:buNone/>
            </a:pPr>
            <a:r>
              <a:rPr lang="en-US" sz="1400" dirty="0" smtClean="0">
                <a:latin typeface="Times New Roman" pitchFamily="18" charset="0"/>
                <a:cs typeface="Times New Roman" pitchFamily="18" charset="0"/>
              </a:rPr>
              <a:t>	Sincerely</a:t>
            </a:r>
            <a:r>
              <a:rPr lang="en-US" sz="1400" dirty="0">
                <a:latin typeface="Times New Roman" pitchFamily="18" charset="0"/>
                <a:cs typeface="Times New Roman" pitchFamily="18" charset="0"/>
              </a:rPr>
              <a:t>,</a:t>
            </a:r>
          </a:p>
          <a:p>
            <a:pPr>
              <a:buNone/>
            </a:pPr>
            <a:r>
              <a:rPr lang="en-US" sz="1400" dirty="0" smtClean="0">
                <a:latin typeface="Times New Roman" pitchFamily="18" charset="0"/>
                <a:cs typeface="Times New Roman" pitchFamily="18" charset="0"/>
              </a:rPr>
              <a:t>	Your </a:t>
            </a:r>
            <a:r>
              <a:rPr lang="en-US" sz="1400" dirty="0">
                <a:latin typeface="Times New Roman" pitchFamily="18" charset="0"/>
                <a:cs typeface="Times New Roman" pitchFamily="18" charset="0"/>
              </a:rPr>
              <a:t>Name</a:t>
            </a:r>
          </a:p>
          <a:p>
            <a:pPr>
              <a:buNone/>
            </a:pPr>
            <a:r>
              <a:rPr lang="en-US" sz="1400" dirty="0" smtClean="0">
                <a:latin typeface="Times New Roman" pitchFamily="18" charset="0"/>
                <a:cs typeface="Times New Roman" pitchFamily="18" charset="0"/>
              </a:rPr>
              <a:t>	Title</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Address</a:t>
            </a:r>
          </a:p>
          <a:p>
            <a:r>
              <a:rPr lang="en-US" sz="1400" dirty="0">
                <a:latin typeface="Times New Roman" pitchFamily="18" charset="0"/>
                <a:cs typeface="Times New Roman" pitchFamily="18" charset="0"/>
              </a:rPr>
              <a:t>Phone Number</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[LinkedIn URL]</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[Website URL]</a:t>
            </a:r>
          </a:p>
        </p:txBody>
      </p:sp>
    </p:spTree>
    <p:extLst>
      <p:ext uri="{BB962C8B-B14F-4D97-AF65-F5344CB8AC3E}">
        <p14:creationId xmlns:p14="http://schemas.microsoft.com/office/powerpoint/2010/main" xmlns="" val="2105825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4"/>
            <a:ext cx="9607661" cy="834632"/>
          </a:xfrm>
        </p:spPr>
        <p:txBody>
          <a:bodyPr>
            <a:normAutofit/>
          </a:bodyPr>
          <a:lstStyle/>
          <a:p>
            <a:r>
              <a:rPr lang="en-US" sz="4000" dirty="0" smtClean="0">
                <a:latin typeface="Times New Roman" pitchFamily="18" charset="0"/>
                <a:cs typeface="Times New Roman" pitchFamily="18" charset="0"/>
              </a:rPr>
              <a:t>T</a:t>
            </a:r>
            <a:r>
              <a:rPr lang="en-US" sz="4000" cap="none" dirty="0" smtClean="0">
                <a:latin typeface="Times New Roman" pitchFamily="18" charset="0"/>
                <a:cs typeface="Times New Roman" pitchFamily="18" charset="0"/>
              </a:rPr>
              <a:t>hank You Letter Do’s</a:t>
            </a:r>
            <a:endParaRPr lang="en-US" sz="4000" cap="none" dirty="0">
              <a:latin typeface="Times New Roman" pitchFamily="18" charset="0"/>
              <a:cs typeface="Times New Roman" pitchFamily="18" charset="0"/>
            </a:endParaRPr>
          </a:p>
        </p:txBody>
      </p:sp>
      <p:sp>
        <p:nvSpPr>
          <p:cNvPr id="4" name="Content Placeholder 3"/>
          <p:cNvSpPr>
            <a:spLocks noGrp="1"/>
          </p:cNvSpPr>
          <p:nvPr>
            <p:ph sz="half" idx="2"/>
          </p:nvPr>
        </p:nvSpPr>
        <p:spPr>
          <a:xfrm>
            <a:off x="142505" y="1781299"/>
            <a:ext cx="12049495" cy="4239491"/>
          </a:xfrm>
        </p:spPr>
        <p:txBody>
          <a:bodyPr>
            <a:normAutofit/>
          </a:bodyPr>
          <a:lstStyle/>
          <a:p>
            <a:pPr lvl="0"/>
            <a:r>
              <a:rPr lang="en-US" sz="1600" b="1" dirty="0">
                <a:latin typeface="Times New Roman" pitchFamily="18" charset="0"/>
                <a:cs typeface="Times New Roman" pitchFamily="18" charset="0"/>
              </a:rPr>
              <a:t>Send your email right </a:t>
            </a:r>
            <a:r>
              <a:rPr lang="en-US" sz="1600" b="1" dirty="0" smtClean="0">
                <a:latin typeface="Times New Roman" pitchFamily="18" charset="0"/>
                <a:cs typeface="Times New Roman" pitchFamily="18" charset="0"/>
              </a:rPr>
              <a:t>away</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lvl="1"/>
            <a:r>
              <a:rPr lang="en-US" sz="1600" dirty="0" smtClean="0">
                <a:latin typeface="Times New Roman" pitchFamily="18" charset="0"/>
                <a:cs typeface="Times New Roman" pitchFamily="18" charset="0"/>
                <a:hlinkClick r:id="rId3"/>
              </a:rPr>
              <a:t>within </a:t>
            </a:r>
            <a:r>
              <a:rPr lang="en-US" sz="1600" dirty="0">
                <a:latin typeface="Times New Roman" pitchFamily="18" charset="0"/>
                <a:cs typeface="Times New Roman" pitchFamily="18" charset="0"/>
                <a:hlinkClick r:id="rId3"/>
              </a:rPr>
              <a:t>24 hours of the interview</a:t>
            </a:r>
            <a:r>
              <a:rPr lang="en-US" sz="1600" dirty="0">
                <a:latin typeface="Times New Roman" pitchFamily="18" charset="0"/>
                <a:cs typeface="Times New Roman" pitchFamily="18" charset="0"/>
              </a:rPr>
              <a:t>, to thank the hiring managers and confirm your interest. </a:t>
            </a:r>
          </a:p>
          <a:p>
            <a:pPr lvl="0"/>
            <a:r>
              <a:rPr lang="en-US" sz="1600" b="1" dirty="0">
                <a:latin typeface="Times New Roman" pitchFamily="18" charset="0"/>
                <a:cs typeface="Times New Roman" pitchFamily="18" charset="0"/>
              </a:rPr>
              <a:t>Include all your interviewers</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lvl="1"/>
            <a:r>
              <a:rPr lang="en-US" sz="1600" dirty="0" smtClean="0">
                <a:latin typeface="Times New Roman" pitchFamily="18" charset="0"/>
                <a:cs typeface="Times New Roman" pitchFamily="18" charset="0"/>
              </a:rPr>
              <a:t>Or </a:t>
            </a:r>
            <a:r>
              <a:rPr lang="en-US" sz="1600" dirty="0">
                <a:latin typeface="Times New Roman" pitchFamily="18" charset="0"/>
                <a:cs typeface="Times New Roman" pitchFamily="18" charset="0"/>
              </a:rPr>
              <a:t>send separate emails to each person who spoke with you. Keep in mind that if you do the latter, your messages should vary somewhat, so that the recipients don't compare notes later and feel like they just got a chain email. (Note for your interview prep: it’s a good idea to gather business cards or make a note of interviewers’ names during the meeting, to ensure that you know whom to address.)</a:t>
            </a:r>
          </a:p>
          <a:p>
            <a:pPr lvl="0"/>
            <a:r>
              <a:rPr lang="en-US" sz="1600" b="1" dirty="0">
                <a:latin typeface="Times New Roman" pitchFamily="18" charset="0"/>
                <a:cs typeface="Times New Roman" pitchFamily="18" charset="0"/>
              </a:rPr>
              <a:t>Include the name of the position in the subject </a:t>
            </a:r>
            <a:r>
              <a:rPr lang="en-US" sz="1600" b="1" dirty="0" smtClean="0">
                <a:latin typeface="Times New Roman" pitchFamily="18" charset="0"/>
                <a:cs typeface="Times New Roman" pitchFamily="18" charset="0"/>
              </a:rPr>
              <a:t>line</a:t>
            </a:r>
            <a:endParaRPr lang="en-US" sz="1600" dirty="0" smtClean="0">
              <a:latin typeface="Times New Roman" pitchFamily="18" charset="0"/>
              <a:cs typeface="Times New Roman" pitchFamily="18" charset="0"/>
            </a:endParaRPr>
          </a:p>
          <a:p>
            <a:pPr lvl="1"/>
            <a:r>
              <a:rPr lang="en-US" sz="1600" dirty="0" smtClean="0">
                <a:latin typeface="Times New Roman" pitchFamily="18" charset="0"/>
                <a:cs typeface="Times New Roman" pitchFamily="18" charset="0"/>
              </a:rPr>
              <a:t>and </a:t>
            </a:r>
            <a:r>
              <a:rPr lang="en-US" sz="1600" dirty="0">
                <a:latin typeface="Times New Roman" pitchFamily="18" charset="0"/>
                <a:cs typeface="Times New Roman" pitchFamily="18" charset="0"/>
              </a:rPr>
              <a:t>the words "thank you." This will ensure that the hiring manager sees your response and knows that your email is important.</a:t>
            </a:r>
          </a:p>
          <a:p>
            <a:pPr lvl="0"/>
            <a:r>
              <a:rPr lang="en-US" sz="1600" b="1" dirty="0">
                <a:latin typeface="Times New Roman" pitchFamily="18" charset="0"/>
                <a:cs typeface="Times New Roman" pitchFamily="18" charset="0"/>
              </a:rPr>
              <a:t>Remind the interviewer of your </a:t>
            </a:r>
            <a:r>
              <a:rPr lang="en-US" sz="1600" b="1" dirty="0" smtClean="0">
                <a:latin typeface="Times New Roman" pitchFamily="18" charset="0"/>
                <a:cs typeface="Times New Roman" pitchFamily="18" charset="0"/>
              </a:rPr>
              <a:t>qualification</a:t>
            </a:r>
            <a:r>
              <a:rPr lang="en-US" sz="1600" dirty="0" smtClean="0">
                <a:latin typeface="Times New Roman" pitchFamily="18" charset="0"/>
                <a:cs typeface="Times New Roman" pitchFamily="18" charset="0"/>
              </a:rPr>
              <a:t>s</a:t>
            </a:r>
          </a:p>
          <a:p>
            <a:pPr lvl="1"/>
            <a:r>
              <a:rPr lang="en-US" sz="1600" dirty="0" smtClean="0">
                <a:latin typeface="Times New Roman" pitchFamily="18" charset="0"/>
                <a:cs typeface="Times New Roman" pitchFamily="18" charset="0"/>
              </a:rPr>
              <a:t>Make </a:t>
            </a:r>
            <a:r>
              <a:rPr lang="en-US" sz="1600" dirty="0">
                <a:latin typeface="Times New Roman" pitchFamily="18" charset="0"/>
                <a:cs typeface="Times New Roman" pitchFamily="18" charset="0"/>
              </a:rPr>
              <a:t>sure </a:t>
            </a:r>
            <a:r>
              <a:rPr lang="en-US" sz="1600" dirty="0" smtClean="0">
                <a:latin typeface="Times New Roman" pitchFamily="18" charset="0"/>
                <a:cs typeface="Times New Roman" pitchFamily="18" charset="0"/>
              </a:rPr>
              <a:t>you </a:t>
            </a:r>
            <a:r>
              <a:rPr lang="en-US" sz="1600" dirty="0">
                <a:latin typeface="Times New Roman" pitchFamily="18" charset="0"/>
                <a:cs typeface="Times New Roman" pitchFamily="18" charset="0"/>
              </a:rPr>
              <a:t>mention any </a:t>
            </a:r>
            <a:r>
              <a:rPr lang="en-US" sz="1600" dirty="0">
                <a:latin typeface="Times New Roman" pitchFamily="18" charset="0"/>
                <a:cs typeface="Times New Roman" pitchFamily="18" charset="0"/>
                <a:hlinkClick r:id="rId4"/>
              </a:rPr>
              <a:t>keywords</a:t>
            </a:r>
            <a:r>
              <a:rPr lang="en-US" sz="1600" dirty="0">
                <a:latin typeface="Times New Roman" pitchFamily="18" charset="0"/>
                <a:cs typeface="Times New Roman" pitchFamily="18" charset="0"/>
              </a:rPr>
              <a:t> in the original job listing (or that came up during the interview itself).</a:t>
            </a:r>
          </a:p>
          <a:p>
            <a:pPr lvl="0"/>
            <a:r>
              <a:rPr lang="en-US" sz="1600" b="1" dirty="0">
                <a:latin typeface="Times New Roman" pitchFamily="18" charset="0"/>
                <a:cs typeface="Times New Roman" pitchFamily="18" charset="0"/>
              </a:rPr>
              <a:t>Offer links</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to </a:t>
            </a:r>
            <a:r>
              <a:rPr lang="en-US" sz="1600" dirty="0">
                <a:latin typeface="Times New Roman" pitchFamily="18" charset="0"/>
                <a:cs typeface="Times New Roman" pitchFamily="18" charset="0"/>
              </a:rPr>
              <a:t>your online portfolios and other professional sites and networks.</a:t>
            </a:r>
          </a:p>
          <a:p>
            <a:endParaRPr lang="en-US" sz="1600" dirty="0"/>
          </a:p>
        </p:txBody>
      </p:sp>
    </p:spTree>
    <p:extLst>
      <p:ext uri="{BB962C8B-B14F-4D97-AF65-F5344CB8AC3E}">
        <p14:creationId xmlns:p14="http://schemas.microsoft.com/office/powerpoint/2010/main" xmlns="" val="3150098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4"/>
            <a:ext cx="9607661" cy="858382"/>
          </a:xfrm>
        </p:spPr>
        <p:txBody>
          <a:bodyPr>
            <a:normAutofit/>
          </a:bodyPr>
          <a:lstStyle/>
          <a:p>
            <a:r>
              <a:rPr lang="en-US" sz="4000" dirty="0" smtClean="0">
                <a:latin typeface="Times New Roman" pitchFamily="18" charset="0"/>
                <a:cs typeface="Times New Roman" pitchFamily="18" charset="0"/>
              </a:rPr>
              <a:t>T</a:t>
            </a:r>
            <a:r>
              <a:rPr lang="en-US" sz="4000" cap="none" dirty="0" smtClean="0">
                <a:latin typeface="Times New Roman" pitchFamily="18" charset="0"/>
                <a:cs typeface="Times New Roman" pitchFamily="18" charset="0"/>
              </a:rPr>
              <a:t>hank You Letter Don’ts</a:t>
            </a:r>
            <a:endParaRPr lang="en-US" sz="4000" dirty="0">
              <a:latin typeface="Times New Roman" pitchFamily="18" charset="0"/>
              <a:cs typeface="Times New Roman" pitchFamily="18" charset="0"/>
            </a:endParaRPr>
          </a:p>
        </p:txBody>
      </p:sp>
      <p:sp>
        <p:nvSpPr>
          <p:cNvPr id="4" name="Content Placeholder 3"/>
          <p:cNvSpPr>
            <a:spLocks noGrp="1"/>
          </p:cNvSpPr>
          <p:nvPr>
            <p:ph sz="half" idx="2"/>
          </p:nvPr>
        </p:nvSpPr>
        <p:spPr>
          <a:xfrm>
            <a:off x="391886" y="1888177"/>
            <a:ext cx="11412187" cy="4037610"/>
          </a:xfrm>
        </p:spPr>
        <p:txBody>
          <a:bodyPr>
            <a:normAutofit fontScale="32500" lnSpcReduction="20000"/>
          </a:bodyPr>
          <a:lstStyle/>
          <a:p>
            <a:pPr lvl="0"/>
            <a:r>
              <a:rPr lang="en-US" sz="4800" b="1" dirty="0" smtClean="0">
                <a:latin typeface="Times New Roman" pitchFamily="18" charset="0"/>
                <a:cs typeface="Times New Roman" pitchFamily="18" charset="0"/>
              </a:rPr>
              <a:t>Don’t stalk your interviewers</a:t>
            </a:r>
            <a:endParaRPr lang="en-US" sz="4800" dirty="0" smtClean="0">
              <a:latin typeface="Times New Roman" pitchFamily="18" charset="0"/>
              <a:cs typeface="Times New Roman" pitchFamily="18" charset="0"/>
            </a:endParaRPr>
          </a:p>
          <a:p>
            <a:pPr lvl="1"/>
            <a:r>
              <a:rPr lang="en-US" sz="4800" dirty="0" smtClean="0">
                <a:latin typeface="Times New Roman" pitchFamily="18" charset="0"/>
                <a:cs typeface="Times New Roman" pitchFamily="18" charset="0"/>
              </a:rPr>
              <a:t>One thank you email and a follow-up a week or so later are more than enough. Beyond that, you're not recommending yourself; you're stressing them out. Remember that your goal is not only to show the hiring managers that you’re qualified, but to convince them that they want to work with you. Repeatedly hounding them with follow-up emails won’t build your case.</a:t>
            </a:r>
          </a:p>
          <a:p>
            <a:pPr lvl="0"/>
            <a:r>
              <a:rPr lang="en-US" sz="4800" b="1" dirty="0" smtClean="0">
                <a:latin typeface="Times New Roman" pitchFamily="18" charset="0"/>
                <a:cs typeface="Times New Roman" pitchFamily="18" charset="0"/>
              </a:rPr>
              <a:t>Don’t send anything</a:t>
            </a:r>
          </a:p>
          <a:p>
            <a:pPr lvl="1"/>
            <a:r>
              <a:rPr lang="en-US" sz="4800" dirty="0" smtClean="0">
                <a:latin typeface="Times New Roman" pitchFamily="18" charset="0"/>
                <a:cs typeface="Times New Roman" pitchFamily="18" charset="0"/>
              </a:rPr>
              <a:t> This includes personal social media profiles that contain unprofessional pictures or behavior. Err on the side of caution when determining this. You might see nothing wrong with a photo of you enjoying a margarita on a tropical vacation, but your hiring manager might feel differently.</a:t>
            </a:r>
          </a:p>
          <a:p>
            <a:pPr lvl="0"/>
            <a:r>
              <a:rPr lang="en-US" sz="4800" b="1" dirty="0" smtClean="0">
                <a:latin typeface="Times New Roman" pitchFamily="18" charset="0"/>
                <a:cs typeface="Times New Roman" pitchFamily="18" charset="0"/>
              </a:rPr>
              <a:t>Don’t be too casual</a:t>
            </a:r>
            <a:r>
              <a:rPr lang="en-US" sz="4800" dirty="0" smtClean="0">
                <a:latin typeface="Times New Roman" pitchFamily="18" charset="0"/>
                <a:cs typeface="Times New Roman" pitchFamily="18" charset="0"/>
              </a:rPr>
              <a:t>. </a:t>
            </a:r>
          </a:p>
          <a:p>
            <a:pPr lvl="1"/>
            <a:r>
              <a:rPr lang="en-US" sz="4800" dirty="0" smtClean="0">
                <a:latin typeface="Times New Roman" pitchFamily="18" charset="0"/>
                <a:cs typeface="Times New Roman" pitchFamily="18" charset="0"/>
              </a:rPr>
              <a:t>No memes, internet acronyms, etc.</a:t>
            </a:r>
          </a:p>
          <a:p>
            <a:pPr lvl="0"/>
            <a:r>
              <a:rPr lang="en-US" sz="4800" b="1" dirty="0" smtClean="0">
                <a:latin typeface="Times New Roman" pitchFamily="18" charset="0"/>
                <a:cs typeface="Times New Roman" pitchFamily="18" charset="0"/>
              </a:rPr>
              <a:t>Don’t send misspelled, grammatically incorrect emails</a:t>
            </a:r>
            <a:r>
              <a:rPr lang="en-US" sz="4800" dirty="0" smtClean="0">
                <a:latin typeface="Times New Roman" pitchFamily="18" charset="0"/>
                <a:cs typeface="Times New Roman" pitchFamily="18" charset="0"/>
              </a:rPr>
              <a:t>,</a:t>
            </a:r>
          </a:p>
          <a:p>
            <a:pPr lvl="1"/>
            <a:r>
              <a:rPr lang="en-US" sz="4800" dirty="0" smtClean="0">
                <a:latin typeface="Times New Roman" pitchFamily="18" charset="0"/>
                <a:cs typeface="Times New Roman" pitchFamily="18" charset="0"/>
              </a:rPr>
              <a:t>Or anything that hasn't been </a:t>
            </a:r>
            <a:r>
              <a:rPr lang="en-US" sz="4800" dirty="0" smtClean="0">
                <a:latin typeface="Times New Roman" pitchFamily="18" charset="0"/>
                <a:cs typeface="Times New Roman" pitchFamily="18" charset="0"/>
                <a:hlinkClick r:id="rId2"/>
              </a:rPr>
              <a:t>proofread</a:t>
            </a:r>
            <a:r>
              <a:rPr lang="en-US" sz="4800" dirty="0" smtClean="0">
                <a:latin typeface="Times New Roman" pitchFamily="18" charset="0"/>
                <a:cs typeface="Times New Roman" pitchFamily="18" charset="0"/>
              </a:rPr>
              <a:t> by a trusted friend. Even professional editors make mistakes when they try to work on their own. Get another set of eyeballs to look over your work before you hit "send."</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3440" y="436029"/>
            <a:ext cx="9607661" cy="834632"/>
          </a:xfrm>
        </p:spPr>
        <p:txBody>
          <a:bodyPr/>
          <a:lstStyle/>
          <a:p>
            <a:r>
              <a:rPr lang="en-US" dirty="0" smtClean="0"/>
              <a:t>Scholarship thank You letters</a:t>
            </a:r>
            <a:endParaRPr lang="en-US" dirty="0"/>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a:xfrm>
            <a:off x="213756" y="1983179"/>
            <a:ext cx="11542815" cy="3906982"/>
          </a:xfrm>
        </p:spPr>
        <p:txBody>
          <a:bodyPr>
            <a:normAutofit fontScale="77500" lnSpcReduction="20000"/>
          </a:bodyPr>
          <a:lstStyle/>
          <a:p>
            <a:r>
              <a:rPr lang="en-US" dirty="0" smtClean="0"/>
              <a:t>Keep </a:t>
            </a:r>
            <a:r>
              <a:rPr lang="en-US" dirty="0"/>
              <a:t>letters brief, but make sure to tell the donor(s) about yourself, the impact their generosity has on your education, as well as future goals that are supported by the educational funding that has been provided.  </a:t>
            </a:r>
            <a:endParaRPr lang="en-US" dirty="0" smtClean="0"/>
          </a:p>
          <a:p>
            <a:r>
              <a:rPr lang="en-US" dirty="0" smtClean="0"/>
              <a:t>Generally</a:t>
            </a:r>
            <a:r>
              <a:rPr lang="en-US" dirty="0"/>
              <a:t>, your thank you response should be submitted in paper form, to the individual or organization most </a:t>
            </a:r>
            <a:r>
              <a:rPr lang="en-US" dirty="0" smtClean="0"/>
              <a:t>instrumental in landing you the award.  Follow these </a:t>
            </a:r>
            <a:r>
              <a:rPr lang="en-US" dirty="0"/>
              <a:t>guidelines for most scholarship thank you letters.</a:t>
            </a:r>
          </a:p>
          <a:p>
            <a:endParaRPr lang="en-US" dirty="0"/>
          </a:p>
          <a:p>
            <a:pPr marL="0" indent="0" algn="ctr">
              <a:buNone/>
            </a:pPr>
            <a:r>
              <a:rPr lang="en-US" b="1" dirty="0"/>
              <a:t>Letter Outline</a:t>
            </a:r>
            <a:endParaRPr lang="en-US" dirty="0"/>
          </a:p>
          <a:p>
            <a:pPr lvl="0"/>
            <a:r>
              <a:rPr lang="en-US" b="1" i="1" dirty="0"/>
              <a:t>First paragraph:   State the purpose of your letter.</a:t>
            </a:r>
            <a:endParaRPr lang="en-US" dirty="0"/>
          </a:p>
          <a:p>
            <a:endParaRPr lang="en-US" dirty="0"/>
          </a:p>
          <a:p>
            <a:pPr lvl="0"/>
            <a:r>
              <a:rPr lang="en-US" b="1" i="1" dirty="0"/>
              <a:t>Second paragraph:  Share a little about yourself and indicate why the scholarship is important.</a:t>
            </a:r>
            <a:endParaRPr lang="en-US" dirty="0"/>
          </a:p>
          <a:p>
            <a:endParaRPr lang="en-US" dirty="0"/>
          </a:p>
          <a:p>
            <a:pPr lvl="0"/>
            <a:r>
              <a:rPr lang="en-US" b="1" i="1" dirty="0"/>
              <a:t>Third paragraph:  Close by thanking the person again and make a commitment to do well with the “donor’s investment.”</a:t>
            </a:r>
            <a:endParaRPr lang="en-US" dirty="0"/>
          </a:p>
          <a:p>
            <a:endParaRPr lang="en-US" dirty="0"/>
          </a:p>
        </p:txBody>
      </p:sp>
    </p:spTree>
    <p:extLst>
      <p:ext uri="{BB962C8B-B14F-4D97-AF65-F5344CB8AC3E}">
        <p14:creationId xmlns:p14="http://schemas.microsoft.com/office/powerpoint/2010/main" xmlns="" val="2940035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20634" y="166256"/>
            <a:ext cx="11495314" cy="5712032"/>
          </a:xfrm>
        </p:spPr>
        <p:txBody>
          <a:bodyPr>
            <a:normAutofit fontScale="62500" lnSpcReduction="20000"/>
          </a:bodyPr>
          <a:lstStyle/>
          <a:p>
            <a:pPr>
              <a:buNone/>
            </a:pPr>
            <a:r>
              <a:rPr lang="en-US" sz="2200" b="1" dirty="0" smtClean="0"/>
              <a:t>Sample Scholarship Thank You Letter:</a:t>
            </a:r>
          </a:p>
          <a:p>
            <a:r>
              <a:rPr lang="en-US" dirty="0" smtClean="0"/>
              <a:t>Your </a:t>
            </a:r>
            <a:r>
              <a:rPr lang="en-US" dirty="0"/>
              <a:t>Name</a:t>
            </a:r>
            <a:br>
              <a:rPr lang="en-US" dirty="0"/>
            </a:br>
            <a:r>
              <a:rPr lang="en-US" dirty="0" smtClean="0"/>
              <a:t>Address</a:t>
            </a:r>
            <a:endParaRPr lang="en-US" dirty="0"/>
          </a:p>
          <a:p>
            <a:r>
              <a:rPr lang="en-US" dirty="0" smtClean="0"/>
              <a:t>Date</a:t>
            </a:r>
            <a:endParaRPr lang="en-US" dirty="0"/>
          </a:p>
          <a:p>
            <a:r>
              <a:rPr lang="en-US" dirty="0"/>
              <a:t>Donor’s Name</a:t>
            </a:r>
            <a:br>
              <a:rPr lang="en-US" dirty="0"/>
            </a:br>
            <a:r>
              <a:rPr lang="en-US" dirty="0"/>
              <a:t>Address</a:t>
            </a:r>
          </a:p>
          <a:p>
            <a:endParaRPr lang="en-US" dirty="0"/>
          </a:p>
          <a:p>
            <a:pPr marL="0" indent="0">
              <a:buNone/>
            </a:pPr>
            <a:r>
              <a:rPr lang="en-US" dirty="0"/>
              <a:t>Dear Scholarship Donor,</a:t>
            </a:r>
          </a:p>
          <a:p>
            <a:pPr marL="0" indent="0">
              <a:buNone/>
            </a:pPr>
            <a:r>
              <a:rPr lang="en-US" dirty="0"/>
              <a:t>I am honored to be one of the recipients of the ______________Scholarship. Thanks to your generous support I am the first in my family to attend college.</a:t>
            </a:r>
          </a:p>
          <a:p>
            <a:pPr marL="0" indent="0">
              <a:buNone/>
            </a:pPr>
            <a:r>
              <a:rPr lang="en-US" dirty="0"/>
              <a:t>Growing up in a less privileged community has not only offered financial and academic challenges, but has also helped me realize the value of a college education.</a:t>
            </a:r>
          </a:p>
          <a:p>
            <a:pPr marL="0" indent="0">
              <a:buNone/>
            </a:pPr>
            <a:r>
              <a:rPr lang="en-US" dirty="0"/>
              <a:t>I have just begun my undergraduate career as a freshman at ________________ College/University and can already report that my academics are off to a first-rate start. My plans at this stage are to complete a major in Political Science. ___________________ College/University offers one of the finest programs in the country and I consider myself fortunate to be able to attend.</a:t>
            </a:r>
          </a:p>
          <a:p>
            <a:pPr marL="0" indent="0">
              <a:buNone/>
            </a:pPr>
            <a:r>
              <a:rPr lang="en-US" dirty="0"/>
              <a:t>Working as a volunteer in my community throughout my high school career, I enjoyed helping people learn about community services available to them. I hope to be able to serve in a political position sometime in the future, where I might have even more of an ability to help less fortunate and under-represented social groups.  My educational pursuits would not be possible without generous support from scholarship sponsors like your organization.  Thank you for enabling this opportunity!</a:t>
            </a:r>
          </a:p>
          <a:p>
            <a:pPr marL="0" indent="0">
              <a:buNone/>
            </a:pPr>
            <a:r>
              <a:rPr lang="en-US" dirty="0"/>
              <a:t>Sincerely,</a:t>
            </a:r>
          </a:p>
          <a:p>
            <a:pPr marL="0" indent="0">
              <a:buNone/>
            </a:pPr>
            <a:r>
              <a:rPr lang="en-US" dirty="0"/>
              <a:t>Signature</a:t>
            </a:r>
          </a:p>
          <a:p>
            <a:pPr marL="0" indent="0">
              <a:buNone/>
            </a:pPr>
            <a:r>
              <a:rPr lang="en-US" dirty="0"/>
              <a:t>Your Name Printed</a:t>
            </a:r>
          </a:p>
          <a:p>
            <a:endParaRPr lang="en-US" dirty="0"/>
          </a:p>
        </p:txBody>
      </p:sp>
    </p:spTree>
    <p:extLst>
      <p:ext uri="{BB962C8B-B14F-4D97-AF65-F5344CB8AC3E}">
        <p14:creationId xmlns:p14="http://schemas.microsoft.com/office/powerpoint/2010/main" xmlns="" val="2887727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latin typeface="Times New Roman" pitchFamily="18" charset="0"/>
                <a:cs typeface="Times New Roman" pitchFamily="18" charset="0"/>
              </a:rPr>
              <a:t>Thank you Note References:</a:t>
            </a:r>
            <a:br>
              <a:rPr lang="en-US" sz="40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7" name="Rectangle 6"/>
          <p:cNvSpPr/>
          <p:nvPr/>
        </p:nvSpPr>
        <p:spPr>
          <a:xfrm>
            <a:off x="1436914" y="2101930"/>
            <a:ext cx="7139477" cy="1200329"/>
          </a:xfrm>
          <a:prstGeom prst="rect">
            <a:avLst/>
          </a:prstGeom>
        </p:spPr>
        <p:txBody>
          <a:bodyPr wrap="square">
            <a:spAutoFit/>
          </a:bodyPr>
          <a:lstStyle/>
          <a:p>
            <a:r>
              <a:rPr lang="en-US" dirty="0" smtClean="0">
                <a:latin typeface="Times New Roman" pitchFamily="18" charset="0"/>
                <a:cs typeface="Times New Roman" pitchFamily="18" charset="0"/>
                <a:hlinkClick r:id="rId2"/>
              </a:rPr>
              <a:t>http://www.entechnetworks.com/2018/02/22/2157/</a:t>
            </a:r>
            <a:endParaRPr lang="en-US" dirty="0" smtClean="0">
              <a:latin typeface="Times New Roman" pitchFamily="18" charset="0"/>
              <a:cs typeface="Times New Roman" pitchFamily="18" charset="0"/>
            </a:endParaRPr>
          </a:p>
          <a:p>
            <a:r>
              <a:rPr lang="en-US" u="sng" dirty="0" smtClean="0">
                <a:hlinkClick r:id="rId3"/>
              </a:rPr>
              <a:t>http://www.collegescholarships.org/scholarships/thank-you-samples.htm</a:t>
            </a:r>
            <a:r>
              <a:rPr lang="en-US" dirty="0" smtClean="0"/>
              <a:t/>
            </a:r>
            <a:br>
              <a:rPr lang="en-US" dirty="0" smtClean="0"/>
            </a:br>
            <a:r>
              <a:rPr lang="en-US" u="sng" dirty="0" smtClean="0">
                <a:hlinkClick r:id="rId4"/>
              </a:rPr>
              <a:t>http://www.fresnostate.edu/studentaffairs/financialaid/scholarships/faq/thankyouletter.html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6988" y="313199"/>
            <a:ext cx="9603275" cy="850583"/>
          </a:xfrm>
        </p:spPr>
        <p:txBody>
          <a:bodyPr>
            <a:normAutofit/>
          </a:bodyPr>
          <a:lstStyle/>
          <a:p>
            <a:r>
              <a:rPr lang="en-US" sz="4000" dirty="0" smtClean="0">
                <a:latin typeface="Times New Roman" pitchFamily="18" charset="0"/>
                <a:cs typeface="Times New Roman" pitchFamily="18" charset="0"/>
              </a:rPr>
              <a:t>Purpose of a cover letter:</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0" y="1801504"/>
            <a:ext cx="12191999" cy="4176215"/>
          </a:xfrm>
        </p:spPr>
        <p:txBody>
          <a:bodyPr>
            <a:normAutofit/>
          </a:bodyPr>
          <a:lstStyle/>
          <a:p>
            <a:pPr>
              <a:buNone/>
            </a:pPr>
            <a:r>
              <a:rPr lang="en-US" dirty="0" smtClean="0">
                <a:latin typeface="Times New Roman" pitchFamily="18" charset="0"/>
                <a:cs typeface="Times New Roman" pitchFamily="18" charset="0"/>
              </a:rPr>
              <a:t>Your cover letter is your chance to give your employers a glimpse of your personality,  life experiences,  and future goals.  To succeed in this endeavor,  you should:</a:t>
            </a:r>
          </a:p>
          <a:p>
            <a:pPr lvl="0"/>
            <a:r>
              <a:rPr lang="en-US" dirty="0" smtClean="0">
                <a:latin typeface="Times New Roman" pitchFamily="18" charset="0"/>
                <a:cs typeface="Times New Roman" pitchFamily="18" charset="0"/>
              </a:rPr>
              <a:t>Show how you are different from other applicants</a:t>
            </a:r>
          </a:p>
          <a:p>
            <a:pPr lvl="0"/>
            <a:r>
              <a:rPr lang="en-US" dirty="0" smtClean="0">
                <a:latin typeface="Times New Roman" pitchFamily="18" charset="0"/>
                <a:cs typeface="Times New Roman" pitchFamily="18" charset="0"/>
              </a:rPr>
              <a:t>Show seriousness and maturity</a:t>
            </a:r>
          </a:p>
          <a:p>
            <a:pPr lvl="0"/>
            <a:r>
              <a:rPr lang="en-US" dirty="0" smtClean="0">
                <a:latin typeface="Times New Roman" pitchFamily="18" charset="0"/>
                <a:cs typeface="Times New Roman" pitchFamily="18" charset="0"/>
              </a:rPr>
              <a:t>Show a match between you and the organization you are applying to join</a:t>
            </a:r>
          </a:p>
          <a:p>
            <a:pPr lvl="0"/>
            <a:r>
              <a:rPr lang="en-US" dirty="0" smtClean="0">
                <a:latin typeface="Times New Roman" pitchFamily="18" charset="0"/>
                <a:cs typeface="Times New Roman" pitchFamily="18" charset="0"/>
              </a:rPr>
              <a:t>Show that you can think and write clearly</a:t>
            </a:r>
          </a:p>
          <a:p>
            <a:pPr>
              <a:buNone/>
            </a:pPr>
            <a:r>
              <a:rPr lang="en-US" dirty="0" smtClean="0">
                <a:latin typeface="Times New Roman" pitchFamily="18" charset="0"/>
                <a:cs typeface="Times New Roman" pitchFamily="18" charset="0"/>
              </a:rPr>
              <a:t>The purpose of your cover letter is to make your reader interested enough to read your résumé. </a:t>
            </a:r>
            <a:endParaRPr lang="en-US" b="1"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636" y="190369"/>
            <a:ext cx="9603275" cy="1049235"/>
          </a:xfrm>
        </p:spPr>
        <p:txBody>
          <a:bodyPr>
            <a:normAutofit/>
          </a:bodyPr>
          <a:lstStyle/>
          <a:p>
            <a:r>
              <a:rPr lang="en-US" sz="4000" dirty="0" smtClean="0">
                <a:latin typeface="Times New Roman" pitchFamily="18" charset="0"/>
                <a:cs typeface="Times New Roman" pitchFamily="18" charset="0"/>
              </a:rPr>
              <a:t>Research Phase: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1" y="1433015"/>
            <a:ext cx="12192000" cy="4517409"/>
          </a:xfrm>
        </p:spPr>
        <p:txBody>
          <a:bodyPr>
            <a:normAutofit fontScale="92500" lnSpcReduction="10000"/>
          </a:bodyPr>
          <a:lstStyle/>
          <a:p>
            <a:r>
              <a:rPr lang="en-US" dirty="0" smtClean="0">
                <a:latin typeface="Times New Roman" pitchFamily="18" charset="0"/>
                <a:cs typeface="Times New Roman" pitchFamily="18" charset="0"/>
              </a:rPr>
              <a:t>During your research, find out the name, title, and department of the person you are writing to.  The more you can learn about the organization, the better you’ll be able to capture the reader’s attention and convey your desire to join the organization.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Always try to avoid phrases such as “To whom it may concern” and “Dear Sir.”  Try to avoid using gender-biased phrases.  Try to find out the name of the person to whom you will direct your letter and use the person’s last name followed by “Dear.”</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If not possible, at least find out the job title of the person who will be reviewing your letter and résumé or the department to which it will be directed. </a:t>
            </a:r>
          </a:p>
          <a:p>
            <a:pPr>
              <a:buNone/>
            </a:pPr>
            <a:r>
              <a:rPr lang="en-US" dirty="0" smtClean="0">
                <a:latin typeface="Times New Roman" pitchFamily="18" charset="0"/>
                <a:cs typeface="Times New Roman" pitchFamily="18" charset="0"/>
              </a:rPr>
              <a:t>	Ex. You can say, “Dear Committee Members,” “Dear Sales Manager,” or “Dear Head of Advertising.” </a:t>
            </a:r>
          </a:p>
          <a:p>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4283" y="408734"/>
            <a:ext cx="9603275" cy="1049235"/>
          </a:xfrm>
        </p:spPr>
        <p:txBody>
          <a:bodyPr/>
          <a:lstStyle/>
          <a:p>
            <a:r>
              <a:rPr lang="en-US" sz="4000" b="1" i="1" dirty="0" smtClean="0">
                <a:latin typeface="Times New Roman" pitchFamily="18" charset="0"/>
                <a:cs typeface="Times New Roman" pitchFamily="18" charset="0"/>
              </a:rPr>
              <a:t>The AIDA Approach</a:t>
            </a:r>
          </a:p>
        </p:txBody>
      </p:sp>
      <p:sp>
        <p:nvSpPr>
          <p:cNvPr id="3" name="Content Placeholder 2"/>
          <p:cNvSpPr>
            <a:spLocks noGrp="1"/>
          </p:cNvSpPr>
          <p:nvPr>
            <p:ph idx="1"/>
          </p:nvPr>
        </p:nvSpPr>
        <p:spPr>
          <a:xfrm>
            <a:off x="272955" y="1596788"/>
            <a:ext cx="11546006" cy="4353636"/>
          </a:xfrm>
        </p:spPr>
        <p:txBody>
          <a:bodyPr>
            <a:normAutofit/>
          </a:bodyPr>
          <a:lstStyle/>
          <a:p>
            <a:endParaRPr lang="en-US" dirty="0" smtClean="0"/>
          </a:p>
          <a:p>
            <a:r>
              <a:rPr lang="en-US" dirty="0" smtClean="0">
                <a:latin typeface="Times New Roman" pitchFamily="18" charset="0"/>
                <a:cs typeface="Times New Roman" pitchFamily="18" charset="0"/>
              </a:rPr>
              <a:t>Follow the AIDA approach when writing your application letter.  First, grab your readers’ attention; raise their interest in knowing more about you.  Then </a:t>
            </a:r>
            <a:r>
              <a:rPr lang="en-US" b="1" dirty="0" smtClean="0">
                <a:latin typeface="Times New Roman" pitchFamily="18" charset="0"/>
                <a:cs typeface="Times New Roman" pitchFamily="18" charset="0"/>
              </a:rPr>
              <a:t>Increase</a:t>
            </a:r>
            <a:r>
              <a:rPr lang="en-US" dirty="0" smtClean="0">
                <a:latin typeface="Times New Roman" pitchFamily="18" charset="0"/>
                <a:cs typeface="Times New Roman" pitchFamily="18" charset="0"/>
              </a:rPr>
              <a:t> their </a:t>
            </a:r>
            <a:r>
              <a:rPr lang="en-US" b="1" dirty="0" smtClean="0">
                <a:latin typeface="Times New Roman" pitchFamily="18" charset="0"/>
                <a:cs typeface="Times New Roman" pitchFamily="18" charset="0"/>
              </a:rPr>
              <a:t>Desire</a:t>
            </a:r>
            <a:r>
              <a:rPr lang="en-US" dirty="0" smtClean="0">
                <a:latin typeface="Times New Roman" pitchFamily="18" charset="0"/>
                <a:cs typeface="Times New Roman" pitchFamily="18" charset="0"/>
              </a:rPr>
              <a:t> by showing what you have to offer; and finally, request </a:t>
            </a:r>
            <a:r>
              <a:rPr lang="en-US" b="1" dirty="0" smtClean="0">
                <a:latin typeface="Times New Roman" pitchFamily="18" charset="0"/>
                <a:cs typeface="Times New Roman" pitchFamily="18" charset="0"/>
              </a:rPr>
              <a:t>Action</a:t>
            </a:r>
            <a:r>
              <a:rPr lang="en-US" dirty="0" smtClean="0">
                <a:latin typeface="Times New Roman" pitchFamily="18" charset="0"/>
                <a:cs typeface="Times New Roman" pitchFamily="18" charset="0"/>
              </a:rPr>
              <a:t>: the interview.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Always try to emphasize your reader’s interest before showing how you can satisfy the organization’s needs. </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Focus on the “you” attitude and show how you can serve your employer. </a:t>
            </a:r>
            <a:r>
              <a:rPr lang="en-US" b="1" i="1" dirty="0" smtClean="0">
                <a:latin typeface="Times New Roman" pitchFamily="18" charset="0"/>
                <a:cs typeface="Times New Roman" pitchFamily="18" charset="0"/>
              </a:rPr>
              <a:t> </a:t>
            </a:r>
          </a:p>
          <a:p>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929" y="804519"/>
            <a:ext cx="10926501" cy="1049235"/>
          </a:xfrm>
        </p:spPr>
        <p:txBody>
          <a:bodyPr>
            <a:noAutofit/>
          </a:bodyPr>
          <a:lstStyle/>
          <a:p>
            <a:r>
              <a:rPr lang="en-US" sz="4400" cap="none" dirty="0">
                <a:latin typeface="Times New Roman" panose="02020603050405020304" pitchFamily="18" charset="0"/>
                <a:cs typeface="Times New Roman" panose="02020603050405020304" pitchFamily="18" charset="0"/>
              </a:rPr>
              <a:t>How to </a:t>
            </a:r>
            <a:r>
              <a:rPr lang="en-US" sz="4400" cap="none" dirty="0" smtClean="0">
                <a:latin typeface="Times New Roman" panose="02020603050405020304" pitchFamily="18" charset="0"/>
                <a:cs typeface="Times New Roman" panose="02020603050405020304" pitchFamily="18" charset="0"/>
              </a:rPr>
              <a:t>Structure </a:t>
            </a:r>
            <a:r>
              <a:rPr lang="en-US" sz="4400" cap="none" dirty="0">
                <a:latin typeface="Times New Roman" panose="02020603050405020304" pitchFamily="18" charset="0"/>
                <a:cs typeface="Times New Roman" panose="02020603050405020304" pitchFamily="18" charset="0"/>
              </a:rPr>
              <a:t>a </a:t>
            </a:r>
            <a:r>
              <a:rPr lang="en-US" sz="4400" cap="none" dirty="0" smtClean="0">
                <a:latin typeface="Times New Roman" panose="02020603050405020304" pitchFamily="18" charset="0"/>
                <a:cs typeface="Times New Roman" panose="02020603050405020304" pitchFamily="18" charset="0"/>
              </a:rPr>
              <a:t>Cover </a:t>
            </a:r>
            <a:r>
              <a:rPr lang="en-US" sz="4400" cap="none" dirty="0">
                <a:latin typeface="Times New Roman" panose="02020603050405020304" pitchFamily="18" charset="0"/>
                <a:cs typeface="Times New Roman" panose="02020603050405020304" pitchFamily="18" charset="0"/>
              </a:rPr>
              <a:t>L</a:t>
            </a:r>
            <a:r>
              <a:rPr lang="en-US" sz="4400" cap="none" dirty="0" smtClean="0">
                <a:latin typeface="Times New Roman" panose="02020603050405020304" pitchFamily="18" charset="0"/>
                <a:cs typeface="Times New Roman" panose="02020603050405020304" pitchFamily="18" charset="0"/>
              </a:rPr>
              <a:t>etter</a:t>
            </a:r>
            <a:endParaRPr lang="en-US" sz="4400"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25000" lnSpcReduction="20000"/>
          </a:bodyPr>
          <a:lstStyle/>
          <a:p>
            <a:pPr marL="0" indent="0">
              <a:buNone/>
            </a:pPr>
            <a:r>
              <a:rPr lang="en-US" sz="14400" dirty="0">
                <a:latin typeface="Times New Roman" panose="02020603050405020304" pitchFamily="18" charset="0"/>
                <a:cs typeface="Times New Roman" panose="02020603050405020304" pitchFamily="18" charset="0"/>
              </a:rPr>
              <a:t>                     Content of first </a:t>
            </a:r>
            <a:r>
              <a:rPr lang="en-US" sz="14400" dirty="0" smtClean="0">
                <a:latin typeface="Times New Roman" panose="02020603050405020304" pitchFamily="18" charset="0"/>
                <a:cs typeface="Times New Roman" panose="02020603050405020304" pitchFamily="18" charset="0"/>
              </a:rPr>
              <a:t>paragraph: Attention</a:t>
            </a:r>
            <a:endParaRPr lang="en-US" sz="8000" dirty="0">
              <a:latin typeface="Times New Roman" panose="02020603050405020304" pitchFamily="18" charset="0"/>
              <a:cs typeface="Times New Roman" panose="02020603050405020304" pitchFamily="18" charset="0"/>
            </a:endParaRPr>
          </a:p>
          <a:p>
            <a:r>
              <a:rPr lang="en-US" sz="12800" dirty="0">
                <a:latin typeface="Times New Roman" panose="02020603050405020304" pitchFamily="18" charset="0"/>
                <a:cs typeface="Times New Roman" panose="02020603050405020304" pitchFamily="18" charset="0"/>
              </a:rPr>
              <a:t>How you learned about the job and why you became interested in it</a:t>
            </a:r>
          </a:p>
          <a:p>
            <a:r>
              <a:rPr lang="en-US" sz="12800" dirty="0">
                <a:latin typeface="Times New Roman" panose="02020603050405020304" pitchFamily="18" charset="0"/>
                <a:cs typeface="Times New Roman" panose="02020603050405020304" pitchFamily="18" charset="0"/>
              </a:rPr>
              <a:t>State the position applying for</a:t>
            </a:r>
          </a:p>
          <a:p>
            <a:r>
              <a:rPr lang="en-US" sz="12800" dirty="0">
                <a:latin typeface="Times New Roman" panose="02020603050405020304" pitchFamily="18" charset="0"/>
                <a:cs typeface="Times New Roman" panose="02020603050405020304" pitchFamily="18" charset="0"/>
              </a:rPr>
              <a:t>An interest - catching phrase why you are the best fit</a:t>
            </a:r>
          </a:p>
          <a:p>
            <a:pPr marL="0" indent="0">
              <a:buNone/>
            </a:pPr>
            <a:endParaRPr lang="en-US" sz="12800" dirty="0">
              <a:latin typeface="Times New Roman" panose="02020603050405020304" pitchFamily="18" charset="0"/>
              <a:cs typeface="Times New Roman" panose="02020603050405020304" pitchFamily="18" charset="0"/>
            </a:endParaRPr>
          </a:p>
          <a:p>
            <a:pPr marL="0" indent="0">
              <a:buNone/>
            </a:pPr>
            <a:r>
              <a:rPr lang="en-US" dirty="0"/>
              <a:t>                                                        </a:t>
            </a:r>
          </a:p>
        </p:txBody>
      </p:sp>
    </p:spTree>
    <p:extLst>
      <p:ext uri="{BB962C8B-B14F-4D97-AF65-F5344CB8AC3E}">
        <p14:creationId xmlns:p14="http://schemas.microsoft.com/office/powerpoint/2010/main" xmlns="" val="61989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314" y="155933"/>
            <a:ext cx="9603275" cy="641509"/>
          </a:xfrm>
        </p:spPr>
        <p:txBody>
          <a:bodyPr>
            <a:normAutofit fontScale="90000"/>
          </a:bodyPr>
          <a:lstStyle/>
          <a:p>
            <a:r>
              <a:rPr lang="en-US" sz="4400" b="1" i="1" dirty="0" smtClean="0">
                <a:latin typeface="Times New Roman" pitchFamily="18" charset="0"/>
                <a:cs typeface="Times New Roman" pitchFamily="18" charset="0"/>
              </a:rPr>
              <a:t>The Opening Lines: Attention</a:t>
            </a:r>
            <a:r>
              <a:rPr lang="en-US" b="1" i="1" dirty="0" smtClean="0"/>
              <a:t/>
            </a:r>
            <a:br>
              <a:rPr lang="en-US" b="1" i="1" dirty="0" smtClean="0"/>
            </a:br>
            <a:endParaRPr lang="en-US" dirty="0"/>
          </a:p>
        </p:txBody>
      </p:sp>
      <p:sp>
        <p:nvSpPr>
          <p:cNvPr id="3" name="Content Placeholder 2"/>
          <p:cNvSpPr>
            <a:spLocks noGrp="1"/>
          </p:cNvSpPr>
          <p:nvPr>
            <p:ph idx="1"/>
          </p:nvPr>
        </p:nvSpPr>
        <p:spPr>
          <a:xfrm>
            <a:off x="166256" y="1448791"/>
            <a:ext cx="11827822" cy="4494810"/>
          </a:xfrm>
        </p:spPr>
        <p:txBody>
          <a:bodyPr>
            <a:normAutofit fontScale="85000" lnSpcReduction="10000"/>
          </a:bodyPr>
          <a:lstStyle/>
          <a:p>
            <a:pPr>
              <a:buNone/>
            </a:pPr>
            <a:endParaRPr lang="en-US" dirty="0" smtClean="0"/>
          </a:p>
          <a:p>
            <a:r>
              <a:rPr lang="en-US" dirty="0" smtClean="0">
                <a:latin typeface="Times New Roman" pitchFamily="18" charset="0"/>
                <a:cs typeface="Times New Roman" pitchFamily="18" charset="0"/>
              </a:rPr>
              <a:t>Your opener is probably the most important line in your letter….it’s the hook that gets your reader interested in reading on. Think about it this way: “If they don’t read past the first few lines and with some degree of interest, all the work I’ve put in my letter and résumé will have been for nothing.”  </a:t>
            </a:r>
          </a:p>
          <a:p>
            <a:r>
              <a:rPr lang="en-US"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ake </a:t>
            </a:r>
            <a:r>
              <a:rPr lang="en-US" dirty="0" smtClean="0">
                <a:latin typeface="Times New Roman" pitchFamily="18" charset="0"/>
                <a:cs typeface="Times New Roman" pitchFamily="18" charset="0"/>
              </a:rPr>
              <a:t>your opening stand out and grab your reader! Your purpose here is to set yourself apart from the bulk of applicants. </a:t>
            </a:r>
          </a:p>
          <a:p>
            <a:r>
              <a:rPr lang="en-US" dirty="0" smtClean="0">
                <a:latin typeface="Times New Roman" pitchFamily="18" charset="0"/>
                <a:cs typeface="Times New Roman" pitchFamily="18" charset="0"/>
              </a:rPr>
              <a:t>You can start with a question to demonstrate an understanding of the organization’s needs. Or use a catch-phrase opening to capture attention, especially if the job sought requires ingenuity and imagination. </a:t>
            </a:r>
          </a:p>
          <a:p>
            <a:pPr>
              <a:buNone/>
            </a:pPr>
            <a:r>
              <a:rPr lang="en-US" dirty="0" smtClean="0">
                <a:latin typeface="Times New Roman" pitchFamily="18" charset="0"/>
                <a:cs typeface="Times New Roman" pitchFamily="18" charset="0"/>
              </a:rPr>
              <a:t>	Ex. “Are you looking for a motivated and dedicated graphic designer whose main goal is to be innovative and hard working? Are you looking for a professional who can take your company’s designs to a new level that exceeds all expectations? If you are looking for this creative professional, please consider me as a member of your designing team.”</a:t>
            </a:r>
          </a:p>
          <a:p>
            <a:r>
              <a:rPr lang="en-US" dirty="0" smtClean="0">
                <a:latin typeface="Times New Roman" pitchFamily="18" charset="0"/>
                <a:cs typeface="Times New Roman" pitchFamily="18" charset="0"/>
              </a:rPr>
              <a:t>However, if you are writing a solicited application letter in response to an announced job opening, you can start by identifying the publication in which the ad ran, and then describe what you have to offer. </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966564"/>
            <a:ext cx="9603275" cy="1049235"/>
          </a:xfrm>
        </p:spPr>
        <p:txBody>
          <a:bodyPr>
            <a:normAutofit/>
          </a:bodyPr>
          <a:lstStyle/>
          <a:p>
            <a:pPr algn="ctr"/>
            <a:r>
              <a:rPr lang="en-US" sz="4000" cap="none" dirty="0">
                <a:latin typeface="Times New Roman" pitchFamily="18" charset="0"/>
                <a:cs typeface="Times New Roman" pitchFamily="18" charset="0"/>
              </a:rPr>
              <a:t>First </a:t>
            </a:r>
            <a:r>
              <a:rPr lang="en-US" sz="4000" cap="none" dirty="0" smtClean="0">
                <a:latin typeface="Times New Roman" pitchFamily="18" charset="0"/>
                <a:cs typeface="Times New Roman" pitchFamily="18" charset="0"/>
              </a:rPr>
              <a:t>Paragraph </a:t>
            </a:r>
            <a:r>
              <a:rPr lang="en-US" sz="4000" cap="none" dirty="0">
                <a:latin typeface="Times New Roman" pitchFamily="18" charset="0"/>
                <a:cs typeface="Times New Roman" pitchFamily="18" charset="0"/>
              </a:rPr>
              <a:t>S</a:t>
            </a:r>
            <a:r>
              <a:rPr lang="en-US" sz="4000" cap="none" dirty="0" smtClean="0">
                <a:latin typeface="Times New Roman" pitchFamily="18" charset="0"/>
                <a:cs typeface="Times New Roman" pitchFamily="18" charset="0"/>
              </a:rPr>
              <a:t>ample</a:t>
            </a:r>
            <a:endParaRPr lang="en-US" sz="4000" cap="none" dirty="0">
              <a:latin typeface="Times New Roman" pitchFamily="18" charset="0"/>
              <a:cs typeface="Times New Roman" pitchFamily="18" charset="0"/>
            </a:endParaRPr>
          </a:p>
        </p:txBody>
      </p:sp>
      <p:sp>
        <p:nvSpPr>
          <p:cNvPr id="3" name="Content Placeholder 2"/>
          <p:cNvSpPr>
            <a:spLocks noGrp="1"/>
          </p:cNvSpPr>
          <p:nvPr>
            <p:ph idx="1"/>
          </p:nvPr>
        </p:nvSpPr>
        <p:spPr>
          <a:xfrm>
            <a:off x="-1" y="1935126"/>
            <a:ext cx="12280739" cy="4130007"/>
          </a:xfrm>
        </p:spPr>
        <p:txBody>
          <a:bodyPr>
            <a:noAutofit/>
          </a:bodyPr>
          <a:lstStyle/>
          <a:p>
            <a:pPr marL="0" indent="0"/>
            <a:r>
              <a:rPr lang="en-US" sz="2400" u="sng" dirty="0">
                <a:latin typeface="Times New Roman" panose="02020603050405020304" pitchFamily="18" charset="0"/>
                <a:cs typeface="Times New Roman" panose="02020603050405020304" pitchFamily="18" charset="0"/>
              </a:rPr>
              <a:t>Please consider my application for a junior management position at your Lake Geneva resort. </a:t>
            </a:r>
            <a:r>
              <a:rPr lang="en-US" sz="2400" dirty="0">
                <a:latin typeface="Times New Roman" panose="02020603050405020304" pitchFamily="18" charset="0"/>
                <a:cs typeface="Times New Roman" panose="02020603050405020304" pitchFamily="18" charset="0"/>
              </a:rPr>
              <a:t>I will graduate from San Jose΄ College on May 30 with an Associate of Arts degree in Hotel/Restaurant Management. </a:t>
            </a:r>
            <a:r>
              <a:rPr lang="en-US" sz="2400" u="sng" dirty="0">
                <a:latin typeface="Times New Roman" panose="02020603050405020304" pitchFamily="18" charset="0"/>
                <a:cs typeface="Times New Roman" panose="02020603050405020304" pitchFamily="18" charset="0"/>
              </a:rPr>
              <a:t>Dr. H.V. </a:t>
            </a:r>
            <a:r>
              <a:rPr lang="en-US" sz="2400" u="sng" dirty="0" err="1">
                <a:latin typeface="Times New Roman" panose="02020603050405020304" pitchFamily="18" charset="0"/>
                <a:cs typeface="Times New Roman" panose="02020603050405020304" pitchFamily="18" charset="0"/>
              </a:rPr>
              <a:t>Garlid</a:t>
            </a:r>
            <a:r>
              <a:rPr lang="en-US" sz="2400" u="sng" dirty="0">
                <a:latin typeface="Times New Roman" panose="02020603050405020304" pitchFamily="18" charset="0"/>
                <a:cs typeface="Times New Roman" panose="02020603050405020304" pitchFamily="18" charset="0"/>
              </a:rPr>
              <a:t>, my nutrition professor, described his experience as a consultant for Liberty International to me and encouraged me to apply</a:t>
            </a:r>
            <a:r>
              <a:rPr lang="en-US" sz="2400" dirty="0">
                <a:latin typeface="Times New Roman" panose="02020603050405020304" pitchFamily="18" charset="0"/>
                <a:cs typeface="Times New Roman" panose="02020603050405020304" pitchFamily="18" charset="0"/>
              </a:rPr>
              <a:t>.</a:t>
            </a:r>
          </a:p>
          <a:p>
            <a:pPr marL="0" indent="0"/>
            <a:r>
              <a:rPr lang="en-US" sz="2400" u="sng" dirty="0">
                <a:latin typeface="Times New Roman" panose="02020603050405020304" pitchFamily="18" charset="0"/>
                <a:cs typeface="Times New Roman" panose="02020603050405020304" pitchFamily="18" charset="0"/>
              </a:rPr>
              <a:t>I </a:t>
            </a:r>
            <a:r>
              <a:rPr lang="en-US" sz="2400" u="sng" dirty="0" smtClean="0">
                <a:latin typeface="Times New Roman" panose="02020603050405020304" pitchFamily="18" charset="0"/>
                <a:cs typeface="Times New Roman" panose="02020603050405020304" pitchFamily="18" charset="0"/>
              </a:rPr>
              <a:t>am applying </a:t>
            </a:r>
            <a:r>
              <a:rPr lang="en-US" sz="2400" u="sng" dirty="0" smtClean="0">
                <a:latin typeface="Times New Roman" panose="02020603050405020304" pitchFamily="18" charset="0"/>
                <a:cs typeface="Times New Roman" panose="02020603050405020304" pitchFamily="18" charset="0"/>
              </a:rPr>
              <a:t>for the </a:t>
            </a:r>
            <a:r>
              <a:rPr lang="en-US" sz="2400" u="sng" dirty="0">
                <a:latin typeface="Times New Roman" panose="02020603050405020304" pitchFamily="18" charset="0"/>
                <a:cs typeface="Times New Roman" panose="02020603050405020304" pitchFamily="18" charset="0"/>
              </a:rPr>
              <a:t>Martin Luther Environmental Fellowship. </a:t>
            </a:r>
            <a:r>
              <a:rPr lang="en-US" sz="2400" dirty="0">
                <a:latin typeface="Times New Roman" panose="02020603050405020304" pitchFamily="18" charset="0"/>
                <a:cs typeface="Times New Roman" panose="02020603050405020304" pitchFamily="18" charset="0"/>
              </a:rPr>
              <a:t>I am currently a sophomore majoring in Biology at Lincoln </a:t>
            </a:r>
            <a:r>
              <a:rPr lang="en-US" sz="2400" dirty="0" smtClean="0">
                <a:latin typeface="Times New Roman" panose="02020603050405020304" pitchFamily="18" charset="0"/>
                <a:cs typeface="Times New Roman" panose="02020603050405020304" pitchFamily="18" charset="0"/>
              </a:rPr>
              <a:t>University </a:t>
            </a:r>
            <a:r>
              <a:rPr lang="en-US" sz="2400" dirty="0">
                <a:latin typeface="Times New Roman" panose="02020603050405020304" pitchFamily="18" charset="0"/>
                <a:cs typeface="Times New Roman" panose="02020603050405020304" pitchFamily="18" charset="0"/>
              </a:rPr>
              <a:t>of Pennsylvania. </a:t>
            </a:r>
            <a:r>
              <a:rPr lang="en-US" sz="2400" u="sng" dirty="0">
                <a:latin typeface="Times New Roman" panose="02020603050405020304" pitchFamily="18" charset="0"/>
                <a:cs typeface="Times New Roman" panose="02020603050405020304" pitchFamily="18" charset="0"/>
              </a:rPr>
              <a:t>I became interested in this fellowship immediately </a:t>
            </a:r>
            <a:r>
              <a:rPr lang="en-US" sz="2400" u="sng" dirty="0" smtClean="0">
                <a:latin typeface="Times New Roman" panose="02020603050405020304" pitchFamily="18" charset="0"/>
                <a:cs typeface="Times New Roman" panose="02020603050405020304" pitchFamily="18" charset="0"/>
              </a:rPr>
              <a:t>after I </a:t>
            </a:r>
            <a:r>
              <a:rPr lang="en-US" sz="2400" u="sng" dirty="0">
                <a:latin typeface="Times New Roman" panose="02020603050405020304" pitchFamily="18" charset="0"/>
                <a:cs typeface="Times New Roman" panose="02020603050405020304" pitchFamily="18" charset="0"/>
              </a:rPr>
              <a:t>learned about it from </a:t>
            </a:r>
            <a:r>
              <a:rPr lang="en-US" sz="2400" u="sng" dirty="0" smtClean="0">
                <a:latin typeface="Times New Roman" panose="02020603050405020304" pitchFamily="18" charset="0"/>
                <a:cs typeface="Times New Roman" panose="02020603050405020304" pitchFamily="18" charset="0"/>
              </a:rPr>
              <a:t>my professor</a:t>
            </a:r>
            <a:r>
              <a:rPr lang="en-US" sz="2400" u="sng" dirty="0" smtClean="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because of my passion for Environmental science</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I have always been concerned </a:t>
            </a:r>
            <a:r>
              <a:rPr lang="en-US" sz="2400" u="sng" dirty="0" smtClean="0">
                <a:latin typeface="Times New Roman" panose="02020603050405020304" pitchFamily="18" charset="0"/>
                <a:cs typeface="Times New Roman" panose="02020603050405020304" pitchFamily="18" charset="0"/>
              </a:rPr>
              <a:t>with</a:t>
            </a:r>
            <a:r>
              <a:rPr lang="en-US" sz="2400" u="sng" dirty="0" smtClean="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environmental issues because I grew up in the midst of </a:t>
            </a:r>
            <a:r>
              <a:rPr lang="en-US" sz="2400" u="sng" dirty="0" smtClean="0">
                <a:latin typeface="Times New Roman" panose="02020603050405020304" pitchFamily="18" charset="0"/>
                <a:cs typeface="Times New Roman" panose="02020603050405020304" pitchFamily="18" charset="0"/>
              </a:rPr>
              <a:t>environmental </a:t>
            </a:r>
            <a:r>
              <a:rPr lang="en-US" sz="2400" u="sng" dirty="0" smtClean="0">
                <a:latin typeface="Times New Roman" panose="02020603050405020304" pitchFamily="18" charset="0"/>
                <a:cs typeface="Times New Roman" panose="02020603050405020304" pitchFamily="18" charset="0"/>
              </a:rPr>
              <a:t>hazards.</a:t>
            </a:r>
            <a:endParaRPr lang="en-US" sz="2400" u="sng"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26345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4284" y="367791"/>
            <a:ext cx="9729269" cy="1142032"/>
          </a:xfrm>
        </p:spPr>
        <p:txBody>
          <a:bodyPr>
            <a:normAutofit fontScale="90000"/>
          </a:bodyPr>
          <a:lstStyle/>
          <a:p>
            <a:pPr algn="ctr"/>
            <a:r>
              <a:rPr lang="en-US" sz="4400" cap="none" dirty="0">
                <a:latin typeface="Times New Roman" panose="02020603050405020304" pitchFamily="18" charset="0"/>
                <a:cs typeface="Times New Roman" panose="02020603050405020304" pitchFamily="18" charset="0"/>
              </a:rPr>
              <a:t>Content of the </a:t>
            </a:r>
            <a:r>
              <a:rPr lang="en-US" sz="4400" cap="none" dirty="0" smtClean="0">
                <a:latin typeface="Times New Roman" panose="02020603050405020304" pitchFamily="18" charset="0"/>
                <a:cs typeface="Times New Roman" panose="02020603050405020304" pitchFamily="18" charset="0"/>
              </a:rPr>
              <a:t>Body: </a:t>
            </a:r>
            <a:r>
              <a:rPr lang="en-US" sz="4400" dirty="0" smtClean="0">
                <a:latin typeface="Times New Roman" pitchFamily="18" charset="0"/>
                <a:cs typeface="Times New Roman" pitchFamily="18" charset="0"/>
              </a:rPr>
              <a:t>Interest and Increasing Desire</a:t>
            </a:r>
            <a:r>
              <a:rPr lang="en-US" sz="4400" dirty="0" smtClean="0"/>
              <a:t/>
            </a:r>
            <a:br>
              <a:rPr lang="en-US" sz="4400" dirty="0" smtClean="0"/>
            </a:br>
            <a:endParaRPr lang="en-US" sz="4400"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800225"/>
            <a:ext cx="12057321" cy="4334761"/>
          </a:xfrm>
        </p:spPr>
        <p:txBody>
          <a:bodyPr>
            <a:normAutofit fontScale="77500" lnSpcReduction="20000"/>
          </a:bodyPr>
          <a:lstStyle/>
          <a:p>
            <a:endParaRPr lang="en-US" sz="3200" dirty="0">
              <a:latin typeface="Times New Roman" panose="02020603050405020304" pitchFamily="18" charset="0"/>
              <a:cs typeface="Times New Roman" panose="02020603050405020304" pitchFamily="18" charset="0"/>
            </a:endParaRPr>
          </a:p>
          <a:p>
            <a:pPr>
              <a:buNone/>
            </a:pPr>
            <a:r>
              <a:rPr lang="en-US" sz="3500" dirty="0" smtClean="0"/>
              <a:t>T</a:t>
            </a:r>
            <a:r>
              <a:rPr lang="en-US" sz="3500" dirty="0" smtClean="0">
                <a:latin typeface="Times New Roman" pitchFamily="18" charset="0"/>
                <a:cs typeface="Times New Roman" pitchFamily="18" charset="0"/>
              </a:rPr>
              <a:t>he middle section of an application letter should:</a:t>
            </a:r>
          </a:p>
          <a:p>
            <a:pPr lvl="0"/>
            <a:r>
              <a:rPr lang="en-US" sz="3500" dirty="0" smtClean="0">
                <a:latin typeface="Times New Roman" pitchFamily="18" charset="0"/>
                <a:cs typeface="Times New Roman" pitchFamily="18" charset="0"/>
              </a:rPr>
              <a:t>Summarize your relevant qualifications</a:t>
            </a:r>
          </a:p>
          <a:p>
            <a:pPr lvl="0"/>
            <a:r>
              <a:rPr lang="en-US" sz="3500" dirty="0" smtClean="0">
                <a:latin typeface="Times New Roman" pitchFamily="18" charset="0"/>
                <a:cs typeface="Times New Roman" pitchFamily="18" charset="0"/>
              </a:rPr>
              <a:t>Emphasize your accomplishments</a:t>
            </a:r>
          </a:p>
          <a:p>
            <a:pPr lvl="0"/>
            <a:r>
              <a:rPr lang="en-US" sz="3500" dirty="0" smtClean="0">
                <a:latin typeface="Times New Roman" pitchFamily="18" charset="0"/>
                <a:cs typeface="Times New Roman" pitchFamily="18" charset="0"/>
              </a:rPr>
              <a:t>Suggest desirable personal qualities</a:t>
            </a:r>
          </a:p>
          <a:p>
            <a:pPr lvl="0"/>
            <a:r>
              <a:rPr lang="en-US" sz="3500" dirty="0" smtClean="0">
                <a:latin typeface="Times New Roman" pitchFamily="18" charset="0"/>
                <a:cs typeface="Times New Roman" pitchFamily="18" charset="0"/>
              </a:rPr>
              <a:t>Justify salary requirements (without actually stating the salary you expect)</a:t>
            </a:r>
          </a:p>
          <a:p>
            <a:pPr lvl="0"/>
            <a:r>
              <a:rPr lang="en-US" sz="3500" dirty="0" smtClean="0">
                <a:latin typeface="Times New Roman" pitchFamily="18" charset="0"/>
                <a:cs typeface="Times New Roman" pitchFamily="18" charset="0"/>
              </a:rPr>
              <a:t>Refer to your résumé</a:t>
            </a:r>
            <a:r>
              <a:rPr lang="en-US" sz="3500" dirty="0" smtClean="0"/>
              <a:t/>
            </a:r>
            <a:br>
              <a:rPr lang="en-US" sz="3500" dirty="0" smtClean="0"/>
            </a:br>
            <a:endParaRPr lang="en-US" sz="3500" dirty="0" smtClean="0"/>
          </a:p>
          <a:p>
            <a:endParaRPr lang="en-US" dirty="0"/>
          </a:p>
        </p:txBody>
      </p:sp>
    </p:spTree>
    <p:extLst>
      <p:ext uri="{BB962C8B-B14F-4D97-AF65-F5344CB8AC3E}">
        <p14:creationId xmlns:p14="http://schemas.microsoft.com/office/powerpoint/2010/main" xmlns="" val="598539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275</TotalTime>
  <Words>1357</Words>
  <Application>Microsoft Office PowerPoint</Application>
  <PresentationFormat>Custom</PresentationFormat>
  <Paragraphs>195</Paragraphs>
  <Slides>26</Slides>
  <Notes>2</Notes>
  <HiddenSlides>1</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Gallery</vt:lpstr>
      <vt:lpstr>Writing and Reading Center</vt:lpstr>
      <vt:lpstr>What is a Cover Letter?</vt:lpstr>
      <vt:lpstr>Purpose of a cover letter:</vt:lpstr>
      <vt:lpstr>Research Phase:</vt:lpstr>
      <vt:lpstr>The AIDA Approach</vt:lpstr>
      <vt:lpstr>How to Structure a Cover Letter</vt:lpstr>
      <vt:lpstr>The Opening Lines: Attention </vt:lpstr>
      <vt:lpstr>First Paragraph Sample</vt:lpstr>
      <vt:lpstr>Content of the Body: Interest and Increasing Desire </vt:lpstr>
      <vt:lpstr>Body of letter:</vt:lpstr>
      <vt:lpstr>Conclusion: Action</vt:lpstr>
      <vt:lpstr>Examples of Bait Sentences</vt:lpstr>
      <vt:lpstr>Cover Letter Details</vt:lpstr>
      <vt:lpstr>Slide 14</vt:lpstr>
      <vt:lpstr>The best cover letter is not written in one day!!!  References:   Bovee, Courtland L., John V. Thill, and Barabara E. Schatzman. Business Communications Today. “Chapter 17: Writing Résumés and Application Letters.” 7th ed. USA: Prentice Hall, 1997. Print.    </vt:lpstr>
      <vt:lpstr>Thank You Letters </vt:lpstr>
      <vt:lpstr>What is a Thank You Letter ? </vt:lpstr>
      <vt:lpstr>Thank You Letter Format </vt:lpstr>
      <vt:lpstr>When do You Send a Thank You letter ?</vt:lpstr>
      <vt:lpstr>Sample Thank You Letter  </vt:lpstr>
      <vt:lpstr>Sample Thank You E-mail</vt:lpstr>
      <vt:lpstr>Thank You Letter Do’s</vt:lpstr>
      <vt:lpstr>Thank You Letter Don’ts</vt:lpstr>
      <vt:lpstr>Scholarship thank You letters</vt:lpstr>
      <vt:lpstr>Slide 25</vt:lpstr>
      <vt:lpstr>Thank you Note 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tari turner</dc:creator>
  <cp:lastModifiedBy>Samaa</cp:lastModifiedBy>
  <cp:revision>55</cp:revision>
  <dcterms:created xsi:type="dcterms:W3CDTF">2017-04-04T17:10:04Z</dcterms:created>
  <dcterms:modified xsi:type="dcterms:W3CDTF">2019-08-18T22:03:17Z</dcterms:modified>
</cp:coreProperties>
</file>