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5"/>
  </p:notesMasterIdLst>
  <p:sldIdLst>
    <p:sldId id="256" r:id="rId2"/>
    <p:sldId id="257" r:id="rId3"/>
    <p:sldId id="258" r:id="rId4"/>
    <p:sldId id="259" r:id="rId5"/>
    <p:sldId id="261" r:id="rId6"/>
    <p:sldId id="260" r:id="rId7"/>
    <p:sldId id="278" r:id="rId8"/>
    <p:sldId id="279" r:id="rId9"/>
    <p:sldId id="265" r:id="rId10"/>
    <p:sldId id="266" r:id="rId11"/>
    <p:sldId id="267" r:id="rId12"/>
    <p:sldId id="264" r:id="rId13"/>
    <p:sldId id="268" r:id="rId14"/>
    <p:sldId id="269" r:id="rId15"/>
    <p:sldId id="270" r:id="rId16"/>
    <p:sldId id="272" r:id="rId17"/>
    <p:sldId id="273" r:id="rId18"/>
    <p:sldId id="274" r:id="rId19"/>
    <p:sldId id="275" r:id="rId20"/>
    <p:sldId id="276" r:id="rId21"/>
    <p:sldId id="277" r:id="rId22"/>
    <p:sldId id="262" r:id="rId23"/>
    <p:sldId id="263" r:id="rId24"/>
  </p:sldIdLst>
  <p:sldSz cx="9144000" cy="5143500" type="screen16x9"/>
  <p:notesSz cx="6858000" cy="9144000"/>
  <p:embeddedFontLst>
    <p:embeddedFont>
      <p:font typeface="Nunito" charset="0"/>
      <p:regular r:id="rId26"/>
      <p:bold r:id="rId27"/>
      <p:italic r:id="rId28"/>
      <p:boldItalic r:id="rId29"/>
    </p:embeddedFont>
    <p:embeddedFont>
      <p:font typeface="Calibri" pitchFamily="34" charset="0"/>
      <p:regular r:id="rId30"/>
      <p:bold r:id="rId31"/>
      <p:italic r:id="rId32"/>
      <p:boldItalic r:id="rId3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47" autoAdjust="0"/>
    <p:restoredTop sz="94624" autoAdjust="0"/>
  </p:normalViewPr>
  <p:slideViewPr>
    <p:cSldViewPr>
      <p:cViewPr>
        <p:scale>
          <a:sx n="100" d="100"/>
          <a:sy n="100" d="100"/>
        </p:scale>
        <p:origin x="-534" y="36"/>
      </p:cViewPr>
      <p:guideLst>
        <p:guide orient="horz" pos="1620"/>
        <p:guide pos="2880"/>
      </p:guideLst>
    </p:cSldViewPr>
  </p:slideViewPr>
  <p:notesTextViewPr>
    <p:cViewPr>
      <p:scale>
        <a:sx n="1" d="1"/>
        <a:sy n="1" d="1"/>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1.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7.fntdata"/><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3.fntdata"/><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2.fntdata"/><Relationship Id="rId30" Type="http://schemas.openxmlformats.org/officeDocument/2006/relationships/font" Target="fonts/font5.fntdata"/><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xmlns="" val="364286336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6" name="Shape 12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3" name="Shape 13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9" name="Shape 13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Shape 14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6" name="Shape 14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Shape 15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8" name="Shape 15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Shape 1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2" name="Shape 15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Shape 1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4" name="Shape 16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Shape 1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0" name="Shape 17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6"/>
        </a:solidFill>
        <a:effectLst/>
      </p:bgPr>
    </p:bg>
    <p:spTree>
      <p:nvGrpSpPr>
        <p:cNvPr id="1" name="Shape 9"/>
        <p:cNvGrpSpPr/>
        <p:nvPr/>
      </p:nvGrpSpPr>
      <p:grpSpPr>
        <a:xfrm>
          <a:off x="0" y="0"/>
          <a:ext cx="0" cy="0"/>
          <a:chOff x="0" y="0"/>
          <a:chExt cx="0" cy="0"/>
        </a:xfrm>
      </p:grpSpPr>
      <p:sp>
        <p:nvSpPr>
          <p:cNvPr id="10" name="Shape 10"/>
          <p:cNvSpPr/>
          <p:nvPr/>
        </p:nvSpPr>
        <p:spPr>
          <a:xfrm>
            <a:off x="31" y="2824500"/>
            <a:ext cx="7370400" cy="23190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 name="Shape 11"/>
          <p:cNvSpPr/>
          <p:nvPr/>
        </p:nvSpPr>
        <p:spPr>
          <a:xfrm flipH="1">
            <a:off x="3582600" y="1550700"/>
            <a:ext cx="5561400" cy="35928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 name="Shape 12"/>
          <p:cNvSpPr/>
          <p:nvPr/>
        </p:nvSpPr>
        <p:spPr>
          <a:xfrm rot="10800000">
            <a:off x="5058905" y="0"/>
            <a:ext cx="4085100" cy="2052600"/>
          </a:xfrm>
          <a:prstGeom prst="rtTriangle">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 name="Shape 13"/>
          <p:cNvSpPr/>
          <p:nvPr/>
        </p:nvSpPr>
        <p:spPr>
          <a:xfrm>
            <a:off x="20327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14" name="Shape 14"/>
          <p:cNvGrpSpPr/>
          <p:nvPr/>
        </p:nvGrpSpPr>
        <p:grpSpPr>
          <a:xfrm>
            <a:off x="255200" y="592"/>
            <a:ext cx="2250363" cy="1044300"/>
            <a:chOff x="255200" y="592"/>
            <a:chExt cx="2250363" cy="1044300"/>
          </a:xfrm>
        </p:grpSpPr>
        <p:sp>
          <p:nvSpPr>
            <p:cNvPr id="15" name="Shape 15"/>
            <p:cNvSpPr/>
            <p:nvPr/>
          </p:nvSpPr>
          <p:spPr>
            <a:xfrm>
              <a:off x="764063" y="592"/>
              <a:ext cx="1741500" cy="10443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 name="Shape 16"/>
            <p:cNvSpPr/>
            <p:nvPr/>
          </p:nvSpPr>
          <p:spPr>
            <a:xfrm>
              <a:off x="509632" y="592"/>
              <a:ext cx="1741500" cy="10443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 name="Shape 17"/>
            <p:cNvSpPr/>
            <p:nvPr/>
          </p:nvSpPr>
          <p:spPr>
            <a:xfrm>
              <a:off x="255200" y="592"/>
              <a:ext cx="1741500" cy="10443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18" name="Shape 18"/>
          <p:cNvGrpSpPr/>
          <p:nvPr/>
        </p:nvGrpSpPr>
        <p:grpSpPr>
          <a:xfrm>
            <a:off x="905395" y="592"/>
            <a:ext cx="2250363" cy="1044300"/>
            <a:chOff x="905395" y="592"/>
            <a:chExt cx="2250363" cy="1044300"/>
          </a:xfrm>
        </p:grpSpPr>
        <p:sp>
          <p:nvSpPr>
            <p:cNvPr id="19" name="Shape 19"/>
            <p:cNvSpPr/>
            <p:nvPr/>
          </p:nvSpPr>
          <p:spPr>
            <a:xfrm>
              <a:off x="1414258" y="592"/>
              <a:ext cx="1741500" cy="1044300"/>
            </a:xfrm>
            <a:prstGeom prst="parallelogram">
              <a:avLst>
                <a:gd name="adj" fmla="val 153193"/>
              </a:avLst>
            </a:prstGeom>
            <a:solidFill>
              <a:schemeClr val="accent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 name="Shape 20"/>
            <p:cNvSpPr/>
            <p:nvPr/>
          </p:nvSpPr>
          <p:spPr>
            <a:xfrm>
              <a:off x="1159826" y="592"/>
              <a:ext cx="1741500" cy="1044300"/>
            </a:xfrm>
            <a:prstGeom prst="parallelogram">
              <a:avLst>
                <a:gd name="adj" fmla="val 153193"/>
              </a:avLst>
            </a:prstGeom>
            <a:solidFill>
              <a:schemeClr val="accent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 name="Shape 21"/>
            <p:cNvSpPr/>
            <p:nvPr/>
          </p:nvSpPr>
          <p:spPr>
            <a:xfrm>
              <a:off x="905395" y="592"/>
              <a:ext cx="1741500" cy="1044300"/>
            </a:xfrm>
            <a:prstGeom prst="parallelogram">
              <a:avLst>
                <a:gd name="adj" fmla="val 153193"/>
              </a:avLst>
            </a:prstGeom>
            <a:solidFill>
              <a:schemeClr val="accent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22" name="Shape 22"/>
          <p:cNvGrpSpPr/>
          <p:nvPr/>
        </p:nvGrpSpPr>
        <p:grpSpPr>
          <a:xfrm>
            <a:off x="7057468" y="5088"/>
            <a:ext cx="1851282" cy="752108"/>
            <a:chOff x="6917201" y="0"/>
            <a:chExt cx="2227777" cy="863400"/>
          </a:xfrm>
        </p:grpSpPr>
        <p:sp>
          <p:nvSpPr>
            <p:cNvPr id="23" name="Shape 23"/>
            <p:cNvSpPr/>
            <p:nvPr/>
          </p:nvSpPr>
          <p:spPr>
            <a:xfrm>
              <a:off x="7641677"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4" name="Shape 24"/>
            <p:cNvSpPr/>
            <p:nvPr/>
          </p:nvSpPr>
          <p:spPr>
            <a:xfrm>
              <a:off x="7279439"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5" name="Shape 25"/>
            <p:cNvSpPr/>
            <p:nvPr/>
          </p:nvSpPr>
          <p:spPr>
            <a:xfrm>
              <a:off x="6917201"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26" name="Shape 26"/>
          <p:cNvGrpSpPr/>
          <p:nvPr/>
        </p:nvGrpSpPr>
        <p:grpSpPr>
          <a:xfrm>
            <a:off x="6553032" y="4217852"/>
            <a:ext cx="2389068" cy="925737"/>
            <a:chOff x="6917201" y="0"/>
            <a:chExt cx="2227777" cy="863400"/>
          </a:xfrm>
        </p:grpSpPr>
        <p:sp>
          <p:nvSpPr>
            <p:cNvPr id="27" name="Shape 27"/>
            <p:cNvSpPr/>
            <p:nvPr/>
          </p:nvSpPr>
          <p:spPr>
            <a:xfrm>
              <a:off x="7641677" y="0"/>
              <a:ext cx="1503300" cy="863400"/>
            </a:xfrm>
            <a:prstGeom prst="parallelogram">
              <a:avLst>
                <a:gd name="adj" fmla="val 158024"/>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8" name="Shape 28"/>
            <p:cNvSpPr/>
            <p:nvPr/>
          </p:nvSpPr>
          <p:spPr>
            <a:xfrm>
              <a:off x="7279439" y="0"/>
              <a:ext cx="1503300" cy="863400"/>
            </a:xfrm>
            <a:prstGeom prst="parallelogram">
              <a:avLst>
                <a:gd name="adj" fmla="val 158024"/>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 name="Shape 29"/>
            <p:cNvSpPr/>
            <p:nvPr/>
          </p:nvSpPr>
          <p:spPr>
            <a:xfrm>
              <a:off x="6917201" y="0"/>
              <a:ext cx="1503300" cy="863400"/>
            </a:xfrm>
            <a:prstGeom prst="parallelogram">
              <a:avLst>
                <a:gd name="adj" fmla="val 158024"/>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30" name="Shape 30"/>
          <p:cNvGrpSpPr/>
          <p:nvPr/>
        </p:nvGrpSpPr>
        <p:grpSpPr>
          <a:xfrm>
            <a:off x="199149" y="4055652"/>
            <a:ext cx="2795414" cy="1083308"/>
            <a:chOff x="6917201" y="0"/>
            <a:chExt cx="2227777" cy="863400"/>
          </a:xfrm>
        </p:grpSpPr>
        <p:sp>
          <p:nvSpPr>
            <p:cNvPr id="31" name="Shape 31"/>
            <p:cNvSpPr/>
            <p:nvPr/>
          </p:nvSpPr>
          <p:spPr>
            <a:xfrm>
              <a:off x="7641677"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 name="Shape 32"/>
            <p:cNvSpPr/>
            <p:nvPr/>
          </p:nvSpPr>
          <p:spPr>
            <a:xfrm>
              <a:off x="7279439"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 name="Shape 33"/>
            <p:cNvSpPr/>
            <p:nvPr/>
          </p:nvSpPr>
          <p:spPr>
            <a:xfrm>
              <a:off x="6917201"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34" name="Shape 34"/>
          <p:cNvSpPr txBox="1">
            <a:spLocks noGrp="1"/>
          </p:cNvSpPr>
          <p:nvPr>
            <p:ph type="ctrTitle"/>
          </p:nvPr>
        </p:nvSpPr>
        <p:spPr>
          <a:xfrm>
            <a:off x="1858703" y="1822833"/>
            <a:ext cx="5361300" cy="1448100"/>
          </a:xfrm>
          <a:prstGeom prst="rect">
            <a:avLst/>
          </a:prstGeom>
        </p:spPr>
        <p:txBody>
          <a:bodyPr spcFirstLastPara="1" wrap="square" lIns="91425" tIns="91425" rIns="91425" bIns="91425" anchor="ctr" anchorCtr="0"/>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a:endParaRPr/>
          </a:p>
        </p:txBody>
      </p:sp>
      <p:sp>
        <p:nvSpPr>
          <p:cNvPr id="35" name="Shape 35"/>
          <p:cNvSpPr txBox="1">
            <a:spLocks noGrp="1"/>
          </p:cNvSpPr>
          <p:nvPr>
            <p:ph type="subTitle" idx="1"/>
          </p:nvPr>
        </p:nvSpPr>
        <p:spPr>
          <a:xfrm>
            <a:off x="1858700" y="3413158"/>
            <a:ext cx="5361300" cy="52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36" name="Shape 36"/>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3"/>
        </a:solidFill>
        <a:effectLst/>
      </p:bgPr>
    </p:bg>
    <p:spTree>
      <p:nvGrpSpPr>
        <p:cNvPr id="1" name="Shape 109"/>
        <p:cNvGrpSpPr/>
        <p:nvPr/>
      </p:nvGrpSpPr>
      <p:grpSpPr>
        <a:xfrm>
          <a:off x="0" y="0"/>
          <a:ext cx="0" cy="0"/>
          <a:chOff x="0" y="0"/>
          <a:chExt cx="0" cy="0"/>
        </a:xfrm>
      </p:grpSpPr>
      <p:sp>
        <p:nvSpPr>
          <p:cNvPr id="110" name="Shape 110"/>
          <p:cNvSpPr/>
          <p:nvPr/>
        </p:nvSpPr>
        <p:spPr>
          <a:xfrm flipH="1">
            <a:off x="5569200" y="2834075"/>
            <a:ext cx="3574800" cy="2309400"/>
          </a:xfrm>
          <a:prstGeom prst="rtTriangle">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111" name="Shape 111"/>
          <p:cNvGrpSpPr/>
          <p:nvPr/>
        </p:nvGrpSpPr>
        <p:grpSpPr>
          <a:xfrm>
            <a:off x="5959222" y="4119576"/>
            <a:ext cx="2520952" cy="1024165"/>
            <a:chOff x="6917201" y="0"/>
            <a:chExt cx="2227777" cy="863400"/>
          </a:xfrm>
        </p:grpSpPr>
        <p:sp>
          <p:nvSpPr>
            <p:cNvPr id="112" name="Shape 112"/>
            <p:cNvSpPr/>
            <p:nvPr/>
          </p:nvSpPr>
          <p:spPr>
            <a:xfrm>
              <a:off x="7641677"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3" name="Shape 113"/>
            <p:cNvSpPr/>
            <p:nvPr/>
          </p:nvSpPr>
          <p:spPr>
            <a:xfrm>
              <a:off x="7279439"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4" name="Shape 114"/>
            <p:cNvSpPr/>
            <p:nvPr/>
          </p:nvSpPr>
          <p:spPr>
            <a:xfrm>
              <a:off x="6917201"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115" name="Shape 115"/>
          <p:cNvGrpSpPr/>
          <p:nvPr/>
        </p:nvGrpSpPr>
        <p:grpSpPr>
          <a:xfrm>
            <a:off x="199149" y="2"/>
            <a:ext cx="2795414" cy="1083308"/>
            <a:chOff x="6917201" y="0"/>
            <a:chExt cx="2227777" cy="863400"/>
          </a:xfrm>
        </p:grpSpPr>
        <p:sp>
          <p:nvSpPr>
            <p:cNvPr id="116" name="Shape 116"/>
            <p:cNvSpPr/>
            <p:nvPr/>
          </p:nvSpPr>
          <p:spPr>
            <a:xfrm>
              <a:off x="7641677"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7" name="Shape 117"/>
            <p:cNvSpPr/>
            <p:nvPr/>
          </p:nvSpPr>
          <p:spPr>
            <a:xfrm>
              <a:off x="7279439"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8" name="Shape 118"/>
            <p:cNvSpPr/>
            <p:nvPr/>
          </p:nvSpPr>
          <p:spPr>
            <a:xfrm>
              <a:off x="6917201"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119" name="Shape 119"/>
          <p:cNvSpPr txBox="1">
            <a:spLocks noGrp="1"/>
          </p:cNvSpPr>
          <p:nvPr>
            <p:ph type="title"/>
          </p:nvPr>
        </p:nvSpPr>
        <p:spPr>
          <a:xfrm>
            <a:off x="1385850" y="1383850"/>
            <a:ext cx="6372300" cy="1379700"/>
          </a:xfrm>
          <a:prstGeom prst="rect">
            <a:avLst/>
          </a:prstGeom>
        </p:spPr>
        <p:txBody>
          <a:bodyPr spcFirstLastPara="1" wrap="square" lIns="91425" tIns="91425" rIns="91425" bIns="91425" anchor="ctr" anchorCtr="0"/>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endParaRPr/>
          </a:p>
        </p:txBody>
      </p:sp>
      <p:sp>
        <p:nvSpPr>
          <p:cNvPr id="120" name="Shape 120"/>
          <p:cNvSpPr txBox="1">
            <a:spLocks noGrp="1"/>
          </p:cNvSpPr>
          <p:nvPr>
            <p:ph type="body" idx="1"/>
          </p:nvPr>
        </p:nvSpPr>
        <p:spPr>
          <a:xfrm>
            <a:off x="1385850" y="2863850"/>
            <a:ext cx="6372300" cy="641100"/>
          </a:xfrm>
          <a:prstGeom prst="rect">
            <a:avLst/>
          </a:prstGeom>
        </p:spPr>
        <p:txBody>
          <a:bodyPr spcFirstLastPara="1" wrap="square" lIns="91425" tIns="91425" rIns="91425" bIns="91425" anchor="t" anchorCtr="0"/>
          <a:lstStyle>
            <a:lvl1pPr marL="457200" lvl="0" indent="-311150" algn="ctr">
              <a:spcBef>
                <a:spcPts val="0"/>
              </a:spcBef>
              <a:spcAft>
                <a:spcPts val="0"/>
              </a:spcAft>
              <a:buSzPts val="1300"/>
              <a:buChar char="●"/>
              <a:defRPr/>
            </a:lvl1pPr>
            <a:lvl2pPr marL="914400" lvl="1" indent="-298450" algn="ctr">
              <a:spcBef>
                <a:spcPts val="1600"/>
              </a:spcBef>
              <a:spcAft>
                <a:spcPts val="0"/>
              </a:spcAft>
              <a:buSzPts val="1100"/>
              <a:buChar char="○"/>
              <a:defRPr/>
            </a:lvl2pPr>
            <a:lvl3pPr marL="1371600" lvl="2" indent="-298450" algn="ctr">
              <a:spcBef>
                <a:spcPts val="1600"/>
              </a:spcBef>
              <a:spcAft>
                <a:spcPts val="0"/>
              </a:spcAft>
              <a:buSzPts val="1100"/>
              <a:buChar char="■"/>
              <a:defRPr/>
            </a:lvl3pPr>
            <a:lvl4pPr marL="1828800" lvl="3" indent="-298450" algn="ctr">
              <a:spcBef>
                <a:spcPts val="1600"/>
              </a:spcBef>
              <a:spcAft>
                <a:spcPts val="0"/>
              </a:spcAft>
              <a:buSzPts val="1100"/>
              <a:buChar char="●"/>
              <a:defRPr/>
            </a:lvl4pPr>
            <a:lvl5pPr marL="2286000" lvl="4" indent="-298450" algn="ctr">
              <a:spcBef>
                <a:spcPts val="1600"/>
              </a:spcBef>
              <a:spcAft>
                <a:spcPts val="0"/>
              </a:spcAft>
              <a:buSzPts val="1100"/>
              <a:buChar char="○"/>
              <a:defRPr/>
            </a:lvl5pPr>
            <a:lvl6pPr marL="2743200" lvl="5" indent="-298450" algn="ctr">
              <a:spcBef>
                <a:spcPts val="1600"/>
              </a:spcBef>
              <a:spcAft>
                <a:spcPts val="0"/>
              </a:spcAft>
              <a:buSzPts val="1100"/>
              <a:buChar char="■"/>
              <a:defRPr/>
            </a:lvl6pPr>
            <a:lvl7pPr marL="3200400" lvl="6" indent="-298450" algn="ctr">
              <a:spcBef>
                <a:spcPts val="1600"/>
              </a:spcBef>
              <a:spcAft>
                <a:spcPts val="0"/>
              </a:spcAft>
              <a:buSzPts val="1100"/>
              <a:buChar char="●"/>
              <a:defRPr/>
            </a:lvl7pPr>
            <a:lvl8pPr marL="3657600" lvl="7" indent="-298450" algn="ctr">
              <a:spcBef>
                <a:spcPts val="1600"/>
              </a:spcBef>
              <a:spcAft>
                <a:spcPts val="0"/>
              </a:spcAft>
              <a:buSzPts val="1100"/>
              <a:buChar char="○"/>
              <a:defRPr/>
            </a:lvl8pPr>
            <a:lvl9pPr marL="4114800" lvl="8" indent="-298450" algn="ctr">
              <a:spcBef>
                <a:spcPts val="1600"/>
              </a:spcBef>
              <a:spcAft>
                <a:spcPts val="1600"/>
              </a:spcAft>
              <a:buSzPts val="1100"/>
              <a:buChar char="■"/>
              <a:defRPr/>
            </a:lvl9pPr>
          </a:lstStyle>
          <a:p>
            <a:endParaRPr/>
          </a:p>
        </p:txBody>
      </p:sp>
      <p:sp>
        <p:nvSpPr>
          <p:cNvPr id="121" name="Shape 121"/>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2"/>
        <p:cNvGrpSpPr/>
        <p:nvPr/>
      </p:nvGrpSpPr>
      <p:grpSpPr>
        <a:xfrm>
          <a:off x="0" y="0"/>
          <a:ext cx="0" cy="0"/>
          <a:chOff x="0" y="0"/>
          <a:chExt cx="0" cy="0"/>
        </a:xfrm>
      </p:grpSpPr>
      <p:sp>
        <p:nvSpPr>
          <p:cNvPr id="123" name="Shape 123"/>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accent3"/>
        </a:solidFill>
        <a:effectLst/>
      </p:bgPr>
    </p:bg>
    <p:spTree>
      <p:nvGrpSpPr>
        <p:cNvPr id="1" name="Shape 37"/>
        <p:cNvGrpSpPr/>
        <p:nvPr/>
      </p:nvGrpSpPr>
      <p:grpSpPr>
        <a:xfrm>
          <a:off x="0" y="0"/>
          <a:ext cx="0" cy="0"/>
          <a:chOff x="0" y="0"/>
          <a:chExt cx="0" cy="0"/>
        </a:xfrm>
      </p:grpSpPr>
      <p:sp>
        <p:nvSpPr>
          <p:cNvPr id="38" name="Shape 38"/>
          <p:cNvSpPr/>
          <p:nvPr/>
        </p:nvSpPr>
        <p:spPr>
          <a:xfrm flipH="1">
            <a:off x="4757100" y="2309400"/>
            <a:ext cx="4386900" cy="2834100"/>
          </a:xfrm>
          <a:prstGeom prst="rtTriangle">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39" name="Shape 39"/>
          <p:cNvGrpSpPr/>
          <p:nvPr/>
        </p:nvGrpSpPr>
        <p:grpSpPr>
          <a:xfrm>
            <a:off x="5594191" y="3961115"/>
            <a:ext cx="2910145" cy="1182340"/>
            <a:chOff x="6917201" y="0"/>
            <a:chExt cx="2227777" cy="863400"/>
          </a:xfrm>
        </p:grpSpPr>
        <p:sp>
          <p:nvSpPr>
            <p:cNvPr id="40" name="Shape 40"/>
            <p:cNvSpPr/>
            <p:nvPr/>
          </p:nvSpPr>
          <p:spPr>
            <a:xfrm>
              <a:off x="7641677"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1" name="Shape 41"/>
            <p:cNvSpPr/>
            <p:nvPr/>
          </p:nvSpPr>
          <p:spPr>
            <a:xfrm>
              <a:off x="7279439"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2" name="Shape 42"/>
            <p:cNvSpPr/>
            <p:nvPr/>
          </p:nvSpPr>
          <p:spPr>
            <a:xfrm>
              <a:off x="6917201"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43" name="Shape 43"/>
          <p:cNvGrpSpPr/>
          <p:nvPr/>
        </p:nvGrpSpPr>
        <p:grpSpPr>
          <a:xfrm>
            <a:off x="199149" y="2"/>
            <a:ext cx="2795414" cy="1083308"/>
            <a:chOff x="6917201" y="0"/>
            <a:chExt cx="2227777" cy="863400"/>
          </a:xfrm>
        </p:grpSpPr>
        <p:sp>
          <p:nvSpPr>
            <p:cNvPr id="44" name="Shape 44"/>
            <p:cNvSpPr/>
            <p:nvPr/>
          </p:nvSpPr>
          <p:spPr>
            <a:xfrm>
              <a:off x="7641677"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5" name="Shape 45"/>
            <p:cNvSpPr/>
            <p:nvPr/>
          </p:nvSpPr>
          <p:spPr>
            <a:xfrm>
              <a:off x="7279439"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6" name="Shape 46"/>
            <p:cNvSpPr/>
            <p:nvPr/>
          </p:nvSpPr>
          <p:spPr>
            <a:xfrm>
              <a:off x="6917201"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47" name="Shape 47"/>
          <p:cNvSpPr txBox="1">
            <a:spLocks noGrp="1"/>
          </p:cNvSpPr>
          <p:nvPr>
            <p:ph type="title"/>
          </p:nvPr>
        </p:nvSpPr>
        <p:spPr>
          <a:xfrm>
            <a:off x="1888684" y="1746100"/>
            <a:ext cx="5377500" cy="1646100"/>
          </a:xfrm>
          <a:prstGeom prst="rect">
            <a:avLst/>
          </a:prstGeom>
        </p:spPr>
        <p:txBody>
          <a:bodyPr spcFirstLastPara="1" wrap="square" lIns="91425" tIns="91425" rIns="91425" bIns="91425" anchor="ctr" anchorCtr="0"/>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a:endParaRPr/>
          </a:p>
        </p:txBody>
      </p:sp>
      <p:sp>
        <p:nvSpPr>
          <p:cNvPr id="48" name="Shape 48"/>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solidFill>
          <a:schemeClr val="dk2"/>
        </a:solidFill>
        <a:effectLst/>
      </p:bgPr>
    </p:bg>
    <p:spTree>
      <p:nvGrpSpPr>
        <p:cNvPr id="1" name="Shape 49"/>
        <p:cNvGrpSpPr/>
        <p:nvPr/>
      </p:nvGrpSpPr>
      <p:grpSpPr>
        <a:xfrm>
          <a:off x="0" y="0"/>
          <a:ext cx="0" cy="0"/>
          <a:chOff x="0" y="0"/>
          <a:chExt cx="0" cy="0"/>
        </a:xfrm>
      </p:grpSpPr>
      <p:sp>
        <p:nvSpPr>
          <p:cNvPr id="50" name="Shape 50"/>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1" name="Shape 51"/>
          <p:cNvSpPr/>
          <p:nvPr/>
        </p:nvSpPr>
        <p:spPr>
          <a:xfrm>
            <a:off x="31" y="2824500"/>
            <a:ext cx="7370400" cy="23190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2" name="Shape 52"/>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3" name="Shape 53"/>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54" name="Shape 54"/>
          <p:cNvSpPr txBox="1">
            <a:spLocks noGrp="1"/>
          </p:cNvSpPr>
          <p:nvPr>
            <p:ph type="body" idx="1"/>
          </p:nvPr>
        </p:nvSpPr>
        <p:spPr>
          <a:xfrm>
            <a:off x="819150" y="1990725"/>
            <a:ext cx="7505700" cy="24480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55" name="Shape 55"/>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bg>
      <p:bgPr>
        <a:solidFill>
          <a:schemeClr val="dk2"/>
        </a:solidFill>
        <a:effectLst/>
      </p:bgPr>
    </p:bg>
    <p:spTree>
      <p:nvGrpSpPr>
        <p:cNvPr id="1" name="Shape 56"/>
        <p:cNvGrpSpPr/>
        <p:nvPr/>
      </p:nvGrpSpPr>
      <p:grpSpPr>
        <a:xfrm>
          <a:off x="0" y="0"/>
          <a:ext cx="0" cy="0"/>
          <a:chOff x="0" y="0"/>
          <a:chExt cx="0" cy="0"/>
        </a:xfrm>
      </p:grpSpPr>
      <p:sp>
        <p:nvSpPr>
          <p:cNvPr id="57" name="Shape 57"/>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8" name="Shape 58"/>
          <p:cNvSpPr/>
          <p:nvPr/>
        </p:nvSpPr>
        <p:spPr>
          <a:xfrm>
            <a:off x="31" y="2824500"/>
            <a:ext cx="7370400" cy="23190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9" name="Shape 59"/>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0" name="Shape 60"/>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61" name="Shape 61"/>
          <p:cNvSpPr txBox="1">
            <a:spLocks noGrp="1"/>
          </p:cNvSpPr>
          <p:nvPr>
            <p:ph type="body" idx="1"/>
          </p:nvPr>
        </p:nvSpPr>
        <p:spPr>
          <a:xfrm>
            <a:off x="819150" y="1990725"/>
            <a:ext cx="3686100" cy="24480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62" name="Shape 62"/>
          <p:cNvSpPr txBox="1">
            <a:spLocks noGrp="1"/>
          </p:cNvSpPr>
          <p:nvPr>
            <p:ph type="body" idx="2"/>
          </p:nvPr>
        </p:nvSpPr>
        <p:spPr>
          <a:xfrm>
            <a:off x="4638675" y="1990725"/>
            <a:ext cx="3686100" cy="24480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63" name="Shape 63"/>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bg>
      <p:bgPr>
        <a:solidFill>
          <a:schemeClr val="dk2"/>
        </a:solidFill>
        <a:effectLst/>
      </p:bgPr>
    </p:bg>
    <p:spTree>
      <p:nvGrpSpPr>
        <p:cNvPr id="1" name="Shape 64"/>
        <p:cNvGrpSpPr/>
        <p:nvPr/>
      </p:nvGrpSpPr>
      <p:grpSpPr>
        <a:xfrm>
          <a:off x="0" y="0"/>
          <a:ext cx="0" cy="0"/>
          <a:chOff x="0" y="0"/>
          <a:chExt cx="0" cy="0"/>
        </a:xfrm>
      </p:grpSpPr>
      <p:sp>
        <p:nvSpPr>
          <p:cNvPr id="65" name="Shape 65"/>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6" name="Shape 66"/>
          <p:cNvSpPr/>
          <p:nvPr/>
        </p:nvSpPr>
        <p:spPr>
          <a:xfrm>
            <a:off x="31" y="2824500"/>
            <a:ext cx="7370400" cy="23190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7" name="Shape 67"/>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8" name="Shape 68"/>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69" name="Shape 69"/>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bg>
      <p:bgPr>
        <a:solidFill>
          <a:schemeClr val="accent3"/>
        </a:solidFill>
        <a:effectLst/>
      </p:bgPr>
    </p:bg>
    <p:spTree>
      <p:nvGrpSpPr>
        <p:cNvPr id="1" name="Shape 70"/>
        <p:cNvGrpSpPr/>
        <p:nvPr/>
      </p:nvGrpSpPr>
      <p:grpSpPr>
        <a:xfrm>
          <a:off x="0" y="0"/>
          <a:ext cx="0" cy="0"/>
          <a:chOff x="0" y="0"/>
          <a:chExt cx="0" cy="0"/>
        </a:xfrm>
      </p:grpSpPr>
      <p:sp>
        <p:nvSpPr>
          <p:cNvPr id="71" name="Shape 71"/>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2" name="Shape 72"/>
          <p:cNvSpPr/>
          <p:nvPr/>
        </p:nvSpPr>
        <p:spPr>
          <a:xfrm>
            <a:off x="31" y="2824500"/>
            <a:ext cx="7370400" cy="2319000"/>
          </a:xfrm>
          <a:prstGeom prst="rtTriangle">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3" name="Shape 73"/>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4" name="Shape 74"/>
          <p:cNvSpPr txBox="1">
            <a:spLocks noGrp="1"/>
          </p:cNvSpPr>
          <p:nvPr>
            <p:ph type="title"/>
          </p:nvPr>
        </p:nvSpPr>
        <p:spPr>
          <a:xfrm>
            <a:off x="819150" y="845600"/>
            <a:ext cx="3709200" cy="1383000"/>
          </a:xfrm>
          <a:prstGeom prst="rect">
            <a:avLst/>
          </a:prstGeom>
        </p:spPr>
        <p:txBody>
          <a:bodyPr spcFirstLastPara="1" wrap="square" lIns="91425" tIns="91425" rIns="91425" bIns="91425" anchor="t" anchorCtr="0"/>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75" name="Shape 75"/>
          <p:cNvSpPr txBox="1">
            <a:spLocks noGrp="1"/>
          </p:cNvSpPr>
          <p:nvPr>
            <p:ph type="body" idx="1"/>
          </p:nvPr>
        </p:nvSpPr>
        <p:spPr>
          <a:xfrm>
            <a:off x="830700" y="2319050"/>
            <a:ext cx="3709200" cy="21198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76" name="Shape 76"/>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1"/>
        </a:solidFill>
        <a:effectLst/>
      </p:bgPr>
    </p:bg>
    <p:spTree>
      <p:nvGrpSpPr>
        <p:cNvPr id="1" name="Shape 77"/>
        <p:cNvGrpSpPr/>
        <p:nvPr/>
      </p:nvGrpSpPr>
      <p:grpSpPr>
        <a:xfrm>
          <a:off x="0" y="0"/>
          <a:ext cx="0" cy="0"/>
          <a:chOff x="0" y="0"/>
          <a:chExt cx="0" cy="0"/>
        </a:xfrm>
      </p:grpSpPr>
      <p:sp>
        <p:nvSpPr>
          <p:cNvPr id="78" name="Shape 78"/>
          <p:cNvSpPr/>
          <p:nvPr/>
        </p:nvSpPr>
        <p:spPr>
          <a:xfrm>
            <a:off x="0" y="2823144"/>
            <a:ext cx="7369200" cy="23169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9" name="Shape 79"/>
          <p:cNvSpPr/>
          <p:nvPr/>
        </p:nvSpPr>
        <p:spPr>
          <a:xfrm flipH="1">
            <a:off x="3583210" y="1554113"/>
            <a:ext cx="5560500" cy="3589500"/>
          </a:xfrm>
          <a:prstGeom prst="rtTriangle">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80" name="Shape 80"/>
          <p:cNvGrpSpPr/>
          <p:nvPr/>
        </p:nvGrpSpPr>
        <p:grpSpPr>
          <a:xfrm>
            <a:off x="255991" y="-118"/>
            <a:ext cx="2251347" cy="1043408"/>
            <a:chOff x="3961956" y="4383950"/>
            <a:chExt cx="1160548" cy="548700"/>
          </a:xfrm>
        </p:grpSpPr>
        <p:sp>
          <p:nvSpPr>
            <p:cNvPr id="81" name="Shape 81"/>
            <p:cNvSpPr/>
            <p:nvPr/>
          </p:nvSpPr>
          <p:spPr>
            <a:xfrm>
              <a:off x="4224904" y="4383950"/>
              <a:ext cx="897600" cy="5487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2" name="Shape 82"/>
            <p:cNvSpPr/>
            <p:nvPr/>
          </p:nvSpPr>
          <p:spPr>
            <a:xfrm>
              <a:off x="4093430" y="4383950"/>
              <a:ext cx="897600" cy="5487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3" name="Shape 83"/>
            <p:cNvSpPr/>
            <p:nvPr/>
          </p:nvSpPr>
          <p:spPr>
            <a:xfrm>
              <a:off x="3961956" y="4383950"/>
              <a:ext cx="897600" cy="5487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84" name="Shape 84"/>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85" name="Shape 85"/>
          <p:cNvGrpSpPr/>
          <p:nvPr/>
        </p:nvGrpSpPr>
        <p:grpSpPr>
          <a:xfrm>
            <a:off x="34934" y="4522125"/>
            <a:ext cx="1593306" cy="617072"/>
            <a:chOff x="6917201" y="0"/>
            <a:chExt cx="2227777" cy="863400"/>
          </a:xfrm>
        </p:grpSpPr>
        <p:sp>
          <p:nvSpPr>
            <p:cNvPr id="86" name="Shape 86"/>
            <p:cNvSpPr/>
            <p:nvPr/>
          </p:nvSpPr>
          <p:spPr>
            <a:xfrm>
              <a:off x="7641677" y="0"/>
              <a:ext cx="1503300" cy="863400"/>
            </a:xfrm>
            <a:prstGeom prst="parallelogram">
              <a:avLst>
                <a:gd name="adj" fmla="val 158024"/>
              </a:avLst>
            </a:prstGeom>
            <a:solidFill>
              <a:schemeClr val="accent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7" name="Shape 87"/>
            <p:cNvSpPr/>
            <p:nvPr/>
          </p:nvSpPr>
          <p:spPr>
            <a:xfrm>
              <a:off x="7279439" y="0"/>
              <a:ext cx="1503300" cy="863400"/>
            </a:xfrm>
            <a:prstGeom prst="parallelogram">
              <a:avLst>
                <a:gd name="adj" fmla="val 158024"/>
              </a:avLst>
            </a:prstGeom>
            <a:solidFill>
              <a:schemeClr val="accent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8" name="Shape 88"/>
            <p:cNvSpPr/>
            <p:nvPr/>
          </p:nvSpPr>
          <p:spPr>
            <a:xfrm>
              <a:off x="6917201" y="0"/>
              <a:ext cx="1503300" cy="863400"/>
            </a:xfrm>
            <a:prstGeom prst="parallelogram">
              <a:avLst>
                <a:gd name="adj" fmla="val 158024"/>
              </a:avLst>
            </a:prstGeom>
            <a:solidFill>
              <a:schemeClr val="accent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89" name="Shape 89"/>
          <p:cNvGrpSpPr/>
          <p:nvPr/>
        </p:nvGrpSpPr>
        <p:grpSpPr>
          <a:xfrm>
            <a:off x="5886353" y="1243"/>
            <a:ext cx="3257455" cy="1261514"/>
            <a:chOff x="6917201" y="0"/>
            <a:chExt cx="2227777" cy="863400"/>
          </a:xfrm>
        </p:grpSpPr>
        <p:sp>
          <p:nvSpPr>
            <p:cNvPr id="90" name="Shape 90"/>
            <p:cNvSpPr/>
            <p:nvPr/>
          </p:nvSpPr>
          <p:spPr>
            <a:xfrm>
              <a:off x="7641677"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1" name="Shape 91"/>
            <p:cNvSpPr/>
            <p:nvPr/>
          </p:nvSpPr>
          <p:spPr>
            <a:xfrm>
              <a:off x="7279439"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2" name="Shape 92"/>
            <p:cNvSpPr/>
            <p:nvPr/>
          </p:nvSpPr>
          <p:spPr>
            <a:xfrm>
              <a:off x="6917201"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93" name="Shape 93"/>
          <p:cNvSpPr txBox="1">
            <a:spLocks noGrp="1"/>
          </p:cNvSpPr>
          <p:nvPr>
            <p:ph type="title"/>
          </p:nvPr>
        </p:nvSpPr>
        <p:spPr>
          <a:xfrm>
            <a:off x="1393929" y="1301146"/>
            <a:ext cx="6366900" cy="2539200"/>
          </a:xfrm>
          <a:prstGeom prst="rect">
            <a:avLst/>
          </a:prstGeom>
        </p:spPr>
        <p:txBody>
          <a:bodyPr spcFirstLastPara="1" wrap="square" lIns="91425" tIns="91425" rIns="91425" bIns="91425" anchor="ctr" anchorCtr="0"/>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a:endParaRPr/>
          </a:p>
        </p:txBody>
      </p:sp>
      <p:sp>
        <p:nvSpPr>
          <p:cNvPr id="94" name="Shape 94"/>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bg>
      <p:bgPr>
        <a:solidFill>
          <a:schemeClr val="dk2"/>
        </a:solidFill>
        <a:effectLst/>
      </p:bgPr>
    </p:bg>
    <p:spTree>
      <p:nvGrpSpPr>
        <p:cNvPr id="1" name="Shape 95"/>
        <p:cNvGrpSpPr/>
        <p:nvPr/>
      </p:nvGrpSpPr>
      <p:grpSpPr>
        <a:xfrm>
          <a:off x="0" y="0"/>
          <a:ext cx="0" cy="0"/>
          <a:chOff x="0" y="0"/>
          <a:chExt cx="0" cy="0"/>
        </a:xfrm>
      </p:grpSpPr>
      <p:sp>
        <p:nvSpPr>
          <p:cNvPr id="96" name="Shape 96"/>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7" name="Shape 97"/>
          <p:cNvSpPr/>
          <p:nvPr/>
        </p:nvSpPr>
        <p:spPr>
          <a:xfrm>
            <a:off x="31" y="2824500"/>
            <a:ext cx="7370400" cy="23190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8" name="Shape 98"/>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9" name="Shape 99"/>
          <p:cNvSpPr txBox="1">
            <a:spLocks noGrp="1"/>
          </p:cNvSpPr>
          <p:nvPr>
            <p:ph type="title"/>
          </p:nvPr>
        </p:nvSpPr>
        <p:spPr>
          <a:xfrm>
            <a:off x="819150" y="845600"/>
            <a:ext cx="6424200" cy="705000"/>
          </a:xfrm>
          <a:prstGeom prst="rect">
            <a:avLst/>
          </a:prstGeom>
        </p:spPr>
        <p:txBody>
          <a:bodyPr spcFirstLastPara="1" wrap="square" lIns="91425" tIns="91425" rIns="91425" bIns="91425" anchor="t" anchorCtr="0"/>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100" name="Shape 100"/>
          <p:cNvSpPr txBox="1">
            <a:spLocks noGrp="1"/>
          </p:cNvSpPr>
          <p:nvPr>
            <p:ph type="subTitle" idx="1"/>
          </p:nvPr>
        </p:nvSpPr>
        <p:spPr>
          <a:xfrm>
            <a:off x="819150" y="1550700"/>
            <a:ext cx="5859900" cy="393600"/>
          </a:xfrm>
          <a:prstGeom prst="rect">
            <a:avLst/>
          </a:prstGeom>
        </p:spPr>
        <p:txBody>
          <a:bodyPr spcFirstLastPara="1" wrap="square" lIns="91425" tIns="91425" rIns="91425" bIns="91425" anchor="t" anchorCtr="0"/>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101" name="Shape 101"/>
          <p:cNvSpPr txBox="1">
            <a:spLocks noGrp="1"/>
          </p:cNvSpPr>
          <p:nvPr>
            <p:ph type="body" idx="2"/>
          </p:nvPr>
        </p:nvSpPr>
        <p:spPr>
          <a:xfrm>
            <a:off x="819150" y="2467050"/>
            <a:ext cx="5859900" cy="20955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102" name="Shape 102"/>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bg>
      <p:bgPr>
        <a:solidFill>
          <a:schemeClr val="accent1"/>
        </a:solidFill>
        <a:effectLst/>
      </p:bgPr>
    </p:bg>
    <p:spTree>
      <p:nvGrpSpPr>
        <p:cNvPr id="1" name="Shape 103"/>
        <p:cNvGrpSpPr/>
        <p:nvPr/>
      </p:nvGrpSpPr>
      <p:grpSpPr>
        <a:xfrm>
          <a:off x="0" y="0"/>
          <a:ext cx="0" cy="0"/>
          <a:chOff x="0" y="0"/>
          <a:chExt cx="0" cy="0"/>
        </a:xfrm>
      </p:grpSpPr>
      <p:sp>
        <p:nvSpPr>
          <p:cNvPr id="104" name="Shape 104"/>
          <p:cNvSpPr/>
          <p:nvPr/>
        </p:nvSpPr>
        <p:spPr>
          <a:xfrm>
            <a:off x="31" y="2824500"/>
            <a:ext cx="7370400" cy="2319000"/>
          </a:xfrm>
          <a:prstGeom prst="rtTriangle">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5" name="Shape 105"/>
          <p:cNvSpPr/>
          <p:nvPr/>
        </p:nvSpPr>
        <p:spPr>
          <a:xfrm flipH="1">
            <a:off x="3582600" y="1550700"/>
            <a:ext cx="5561400" cy="3592800"/>
          </a:xfrm>
          <a:prstGeom prst="rtTriangle">
            <a:avLst/>
          </a:prstGeom>
          <a:solidFill>
            <a:schemeClr val="dk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6" name="Shape 106"/>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7" name="Shape 107"/>
          <p:cNvSpPr txBox="1">
            <a:spLocks noGrp="1"/>
          </p:cNvSpPr>
          <p:nvPr>
            <p:ph type="body" idx="1"/>
          </p:nvPr>
        </p:nvSpPr>
        <p:spPr>
          <a:xfrm>
            <a:off x="328025" y="4163500"/>
            <a:ext cx="7415100" cy="605100"/>
          </a:xfrm>
          <a:prstGeom prst="rect">
            <a:avLst/>
          </a:prstGeom>
        </p:spPr>
        <p:txBody>
          <a:bodyPr spcFirstLastPara="1" wrap="square" lIns="91425" tIns="91425" rIns="91425" bIns="91425" anchor="b" anchorCtr="0"/>
          <a:lstStyle>
            <a:lvl1pPr marL="457200" lvl="0" indent="-228600">
              <a:lnSpc>
                <a:spcPct val="100000"/>
              </a:lnSpc>
              <a:spcBef>
                <a:spcPts val="0"/>
              </a:spcBef>
              <a:spcAft>
                <a:spcPts val="0"/>
              </a:spcAft>
              <a:buSzPts val="1300"/>
              <a:buNone/>
              <a:defRPr/>
            </a:lvl1pPr>
          </a:lstStyle>
          <a:p>
            <a:endParaRPr/>
          </a:p>
        </p:txBody>
      </p:sp>
      <p:sp>
        <p:nvSpPr>
          <p:cNvPr id="108" name="Shape 108"/>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hift">
    <p:bg>
      <p:bgPr>
        <a:solidFill>
          <a:schemeClr val="dk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a:endParaRPr/>
          </a:p>
        </p:txBody>
      </p:sp>
      <p:sp>
        <p:nvSpPr>
          <p:cNvPr id="7" name="Shape 7"/>
          <p:cNvSpPr txBox="1">
            <a:spLocks noGrp="1"/>
          </p:cNvSpPr>
          <p:nvPr>
            <p:ph type="body" idx="1"/>
          </p:nvPr>
        </p:nvSpPr>
        <p:spPr>
          <a:xfrm>
            <a:off x="311700" y="1152475"/>
            <a:ext cx="8520600" cy="3391200"/>
          </a:xfrm>
          <a:prstGeom prst="rect">
            <a:avLst/>
          </a:prstGeom>
          <a:noFill/>
          <a:ln>
            <a:noFill/>
          </a:ln>
        </p:spPr>
        <p:txBody>
          <a:bodyPr spcFirstLastPara="1" wrap="square" lIns="91425" tIns="91425" rIns="91425" bIns="91425" anchor="t" anchorCtr="0"/>
          <a:lstStyle>
            <a:lvl1pPr marL="457200" lvl="0" indent="-31115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marL="914400" lvl="1"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marL="1371600" lvl="2"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marL="1828800" lvl="3"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marL="2286000" lvl="4"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marL="2743200" lvl="5"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marL="3200400" lvl="6"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marL="3657600" lvl="7"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marL="4114800" lvl="8" indent="-298450">
              <a:lnSpc>
                <a:spcPct val="115000"/>
              </a:lnSpc>
              <a:spcBef>
                <a:spcPts val="1600"/>
              </a:spcBef>
              <a:spcAft>
                <a:spcPts val="1600"/>
              </a:spcAft>
              <a:buClr>
                <a:schemeClr val="dk2"/>
              </a:buClr>
              <a:buSzPts val="1100"/>
              <a:buFont typeface="Calibri"/>
              <a:buChar char="■"/>
              <a:defRPr sz="1100">
                <a:solidFill>
                  <a:schemeClr val="dk2"/>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8390734" y="4543668"/>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guidetogrammar.org/grammar/verbs.htm"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a:spLocks noGrp="1"/>
          </p:cNvSpPr>
          <p:nvPr>
            <p:ph type="ctrTitle"/>
          </p:nvPr>
        </p:nvSpPr>
        <p:spPr>
          <a:xfrm>
            <a:off x="311700" y="642425"/>
            <a:ext cx="8756700" cy="25953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sz="4400" b="1" dirty="0"/>
              <a:t>The Writing and Reading </a:t>
            </a:r>
            <a:r>
              <a:rPr lang="en" sz="4400" b="1" dirty="0" smtClean="0"/>
              <a:t>Center</a:t>
            </a:r>
            <a:endParaRPr sz="4400" b="1"/>
          </a:p>
          <a:p>
            <a:pPr marL="0" lvl="0" indent="0" algn="l">
              <a:spcBef>
                <a:spcPts val="0"/>
              </a:spcBef>
              <a:spcAft>
                <a:spcPts val="0"/>
              </a:spcAft>
              <a:buNone/>
            </a:pPr>
            <a:endParaRPr sz="2400"/>
          </a:p>
          <a:p>
            <a:pPr marL="0" lvl="0" indent="0">
              <a:spcBef>
                <a:spcPts val="0"/>
              </a:spcBef>
              <a:spcAft>
                <a:spcPts val="0"/>
              </a:spcAft>
              <a:buClr>
                <a:schemeClr val="dk1"/>
              </a:buClr>
              <a:buSzPts val="1100"/>
              <a:buFont typeface="Arial"/>
              <a:buNone/>
            </a:pPr>
            <a:r>
              <a:rPr lang="en" sz="4800" dirty="0" smtClean="0"/>
              <a:t>Grammar, Editing, and Proofreading </a:t>
            </a:r>
            <a:r>
              <a:rPr lang="en" sz="4800" dirty="0"/>
              <a:t>Workshop</a:t>
            </a:r>
            <a:endParaRPr sz="4800"/>
          </a:p>
        </p:txBody>
      </p:sp>
      <p:sp>
        <p:nvSpPr>
          <p:cNvPr id="129" name="Shape 129"/>
          <p:cNvSpPr txBox="1">
            <a:spLocks noGrp="1"/>
          </p:cNvSpPr>
          <p:nvPr>
            <p:ph type="subTitle" idx="1"/>
          </p:nvPr>
        </p:nvSpPr>
        <p:spPr>
          <a:xfrm>
            <a:off x="311700" y="3000838"/>
            <a:ext cx="8520600" cy="14541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sz="2000">
              <a:latin typeface="Nunito"/>
              <a:ea typeface="Nunito"/>
              <a:cs typeface="Nunito"/>
              <a:sym typeface="Nunito"/>
            </a:endParaRPr>
          </a:p>
          <a:p>
            <a:pPr marL="0" lvl="0" indent="0">
              <a:spcBef>
                <a:spcPts val="0"/>
              </a:spcBef>
              <a:spcAft>
                <a:spcPts val="0"/>
              </a:spcAft>
              <a:buNone/>
            </a:pPr>
            <a:r>
              <a:rPr lang="en" sz="1400" dirty="0">
                <a:latin typeface="Nunito"/>
                <a:ea typeface="Nunito"/>
                <a:cs typeface="Nunito"/>
                <a:sym typeface="Nunito"/>
              </a:rPr>
              <a:t>Bring essays that you are currently working on!</a:t>
            </a:r>
            <a:endParaRPr sz="1400">
              <a:latin typeface="Nunito"/>
              <a:ea typeface="Nunito"/>
              <a:cs typeface="Nunito"/>
              <a:sym typeface="Nunito"/>
            </a:endParaRPr>
          </a:p>
        </p:txBody>
      </p:sp>
      <p:pic>
        <p:nvPicPr>
          <p:cNvPr id="130" name="Shape 130"/>
          <p:cNvPicPr preferRelativeResize="0"/>
          <p:nvPr/>
        </p:nvPicPr>
        <p:blipFill>
          <a:blip r:embed="rId3">
            <a:alphaModFix/>
          </a:blip>
          <a:stretch>
            <a:fillRect/>
          </a:stretch>
        </p:blipFill>
        <p:spPr>
          <a:xfrm>
            <a:off x="6432325" y="3040375"/>
            <a:ext cx="2475650" cy="17366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19150" y="285750"/>
            <a:ext cx="7505700" cy="4572000"/>
          </a:xfrm>
        </p:spPr>
        <p:txBody>
          <a:bodyPr/>
          <a:lstStyle/>
          <a:p>
            <a:pPr marL="0" indent="0">
              <a:buNone/>
            </a:pPr>
            <a:r>
              <a:rPr lang="en-US" sz="1800" b="1" dirty="0">
                <a:solidFill>
                  <a:srgbClr val="FF0000"/>
                </a:solidFill>
              </a:rPr>
              <a:t>Tips:</a:t>
            </a:r>
          </a:p>
          <a:p>
            <a:r>
              <a:rPr lang="en-US" sz="1800" dirty="0"/>
              <a:t>1. When the subject of a sentence is composed of two or more nouns or pronouns connected by </a:t>
            </a:r>
            <a:r>
              <a:rPr lang="en-US" sz="1800" b="1" dirty="0"/>
              <a:t>and</a:t>
            </a:r>
            <a:r>
              <a:rPr lang="en-US" sz="1800" dirty="0"/>
              <a:t>, use a plural verb.</a:t>
            </a:r>
          </a:p>
          <a:p>
            <a:pPr marL="0" indent="0">
              <a:buNone/>
            </a:pPr>
            <a:r>
              <a:rPr lang="en-US" sz="1800" b="1" dirty="0"/>
              <a:t>	She </a:t>
            </a:r>
            <a:r>
              <a:rPr lang="en-US" sz="1800" dirty="0"/>
              <a:t>and </a:t>
            </a:r>
            <a:r>
              <a:rPr lang="en-US" sz="1800" b="1" dirty="0"/>
              <a:t>her friends are </a:t>
            </a:r>
            <a:r>
              <a:rPr lang="en-US" sz="1800" dirty="0"/>
              <a:t>at the fair.</a:t>
            </a:r>
          </a:p>
          <a:p>
            <a:pPr marL="0" indent="0">
              <a:buNone/>
            </a:pPr>
            <a:endParaRPr lang="en-US" sz="1800" dirty="0"/>
          </a:p>
          <a:p>
            <a:r>
              <a:rPr lang="en-US" sz="1800" dirty="0"/>
              <a:t>2. When two or more singular nouns or pronouns are connected by </a:t>
            </a:r>
            <a:r>
              <a:rPr lang="en-US" sz="1800" b="1" dirty="0"/>
              <a:t>or</a:t>
            </a:r>
            <a:r>
              <a:rPr lang="en-US" sz="1800" dirty="0"/>
              <a:t> </a:t>
            </a:r>
            <a:r>
              <a:rPr lang="en-US" sz="1800" dirty="0" err="1"/>
              <a:t>or</a:t>
            </a:r>
            <a:r>
              <a:rPr lang="en-US" sz="1800" dirty="0"/>
              <a:t> </a:t>
            </a:r>
            <a:r>
              <a:rPr lang="en-US" sz="1800" b="1" dirty="0"/>
              <a:t>nor</a:t>
            </a:r>
            <a:r>
              <a:rPr lang="en-US" sz="1800" dirty="0"/>
              <a:t>, use a singular verb.</a:t>
            </a:r>
          </a:p>
          <a:p>
            <a:pPr marL="0" indent="0">
              <a:buNone/>
            </a:pPr>
            <a:r>
              <a:rPr lang="en-US" sz="1800" b="1" dirty="0"/>
              <a:t>	The book</a:t>
            </a:r>
            <a:r>
              <a:rPr lang="en-US" sz="1800" dirty="0"/>
              <a:t> or </a:t>
            </a:r>
            <a:r>
              <a:rPr lang="en-US" sz="1800" b="1" dirty="0"/>
              <a:t>the pen is </a:t>
            </a:r>
            <a:r>
              <a:rPr lang="en-US" sz="1800" dirty="0"/>
              <a:t>in the drawer.</a:t>
            </a:r>
          </a:p>
          <a:p>
            <a:endParaRPr lang="en-US" sz="1800" dirty="0"/>
          </a:p>
          <a:p>
            <a:r>
              <a:rPr lang="en-US" sz="1800" dirty="0"/>
              <a:t>3. When a compound subject contains both a singular and a plural noun or pronoun joined by </a:t>
            </a:r>
            <a:r>
              <a:rPr lang="en-US" sz="1800" b="1" dirty="0"/>
              <a:t>or</a:t>
            </a:r>
            <a:r>
              <a:rPr lang="en-US" sz="1800" dirty="0"/>
              <a:t> </a:t>
            </a:r>
            <a:r>
              <a:rPr lang="en-US" sz="1800" dirty="0" err="1"/>
              <a:t>or</a:t>
            </a:r>
            <a:r>
              <a:rPr lang="en-US" sz="1800" dirty="0"/>
              <a:t> </a:t>
            </a:r>
            <a:r>
              <a:rPr lang="en-US" sz="1800" b="1" dirty="0"/>
              <a:t>nor</a:t>
            </a:r>
            <a:r>
              <a:rPr lang="en-US" sz="1800" dirty="0"/>
              <a:t>, the verb should agree with the part of the subject that is nearer the verb.</a:t>
            </a:r>
          </a:p>
          <a:p>
            <a:pPr marL="0" indent="0">
              <a:buNone/>
            </a:pPr>
            <a:r>
              <a:rPr lang="en-US" sz="1800" b="1" dirty="0"/>
              <a:t>	The boy</a:t>
            </a:r>
            <a:r>
              <a:rPr lang="en-US" sz="1800" dirty="0"/>
              <a:t> or </a:t>
            </a:r>
            <a:r>
              <a:rPr lang="en-US" sz="1800" b="1" dirty="0"/>
              <a:t>his friends run </a:t>
            </a:r>
            <a:r>
              <a:rPr lang="en-US" sz="1800" dirty="0"/>
              <a:t>every day.</a:t>
            </a:r>
          </a:p>
          <a:p>
            <a:pPr marL="0" indent="0">
              <a:buNone/>
            </a:pPr>
            <a:r>
              <a:rPr lang="en-US" sz="1800" b="1" dirty="0"/>
              <a:t>	His friends</a:t>
            </a:r>
            <a:r>
              <a:rPr lang="en-US" sz="1800" dirty="0"/>
              <a:t> or </a:t>
            </a:r>
            <a:r>
              <a:rPr lang="en-US" sz="1800" b="1" dirty="0"/>
              <a:t>the boy runs </a:t>
            </a:r>
            <a:r>
              <a:rPr lang="en-US" sz="1800" dirty="0"/>
              <a:t>every day.</a:t>
            </a:r>
          </a:p>
          <a:p>
            <a:endParaRPr lang="en-US" dirty="0"/>
          </a:p>
          <a:p>
            <a:endParaRPr lang="en-US" b="1" dirty="0"/>
          </a:p>
        </p:txBody>
      </p:sp>
    </p:spTree>
    <p:extLst>
      <p:ext uri="{BB962C8B-B14F-4D97-AF65-F5344CB8AC3E}">
        <p14:creationId xmlns:p14="http://schemas.microsoft.com/office/powerpoint/2010/main" xmlns="" val="2828645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19150" y="285750"/>
            <a:ext cx="7505700" cy="4572000"/>
          </a:xfrm>
        </p:spPr>
        <p:txBody>
          <a:bodyPr/>
          <a:lstStyle/>
          <a:p>
            <a:r>
              <a:rPr lang="en-US" sz="1800" dirty="0"/>
              <a:t>4. Do not be misled by a phrase that comes between the subject and the verb. The verb agrees with the subject, not with a noun or pronoun in the phrase.</a:t>
            </a:r>
          </a:p>
          <a:p>
            <a:pPr marL="0" indent="0">
              <a:buNone/>
            </a:pPr>
            <a:r>
              <a:rPr lang="en-US" sz="1800" b="1" dirty="0"/>
              <a:t>	One </a:t>
            </a:r>
            <a:r>
              <a:rPr lang="en-US" sz="1800" dirty="0"/>
              <a:t>of the boxes </a:t>
            </a:r>
            <a:r>
              <a:rPr lang="en-US" sz="1800" b="1" dirty="0"/>
              <a:t>is </a:t>
            </a:r>
            <a:r>
              <a:rPr lang="en-US" sz="1800" dirty="0"/>
              <a:t>open</a:t>
            </a:r>
          </a:p>
          <a:p>
            <a:pPr marL="0" indent="0">
              <a:buNone/>
            </a:pPr>
            <a:r>
              <a:rPr lang="en-US" sz="1800" b="1" dirty="0"/>
              <a:t>	The people</a:t>
            </a:r>
            <a:r>
              <a:rPr lang="en-US" sz="1800" dirty="0"/>
              <a:t> who listen to that music </a:t>
            </a:r>
            <a:r>
              <a:rPr lang="en-US" sz="1800" b="1" dirty="0"/>
              <a:t>are </a:t>
            </a:r>
            <a:r>
              <a:rPr lang="en-US" sz="1800" dirty="0"/>
              <a:t>few.</a:t>
            </a:r>
          </a:p>
          <a:p>
            <a:pPr marL="0" indent="0">
              <a:buNone/>
            </a:pPr>
            <a:r>
              <a:rPr lang="en-US" sz="1800" b="1" dirty="0"/>
              <a:t>	The team captain</a:t>
            </a:r>
            <a:r>
              <a:rPr lang="en-US" sz="1800" dirty="0"/>
              <a:t>, as well as his players, </a:t>
            </a:r>
            <a:r>
              <a:rPr lang="en-US" sz="1800" b="1" dirty="0"/>
              <a:t>is </a:t>
            </a:r>
            <a:r>
              <a:rPr lang="en-US" sz="1800" dirty="0"/>
              <a:t>anxious.</a:t>
            </a:r>
          </a:p>
          <a:p>
            <a:pPr marL="0" indent="0">
              <a:buNone/>
            </a:pPr>
            <a:endParaRPr lang="en-US" sz="1800" dirty="0"/>
          </a:p>
          <a:p>
            <a:r>
              <a:rPr lang="en-US" sz="1800" dirty="0"/>
              <a:t>5. The words each, each one, either, neither, everyone, everybody, anybody, anyone, nobody, somebody, someone, and no one are singular and require a singular verb.</a:t>
            </a:r>
          </a:p>
          <a:p>
            <a:pPr marL="0" indent="0">
              <a:buNone/>
            </a:pPr>
            <a:r>
              <a:rPr lang="en-US" sz="1800" b="1" dirty="0"/>
              <a:t> </a:t>
            </a:r>
            <a:endParaRPr lang="en-US" sz="1800" dirty="0"/>
          </a:p>
          <a:p>
            <a:r>
              <a:rPr lang="en-US" sz="1800" dirty="0"/>
              <a:t>6. Nouns such as civics, mathematics, dollars, measles, and news require singular verbs.</a:t>
            </a:r>
          </a:p>
          <a:p>
            <a:pPr marL="0" indent="0">
              <a:buNone/>
            </a:pPr>
            <a:r>
              <a:rPr lang="en-US" sz="1800" b="1" dirty="0"/>
              <a:t>	The news</a:t>
            </a:r>
            <a:r>
              <a:rPr lang="en-US" sz="1800" dirty="0"/>
              <a:t> </a:t>
            </a:r>
            <a:r>
              <a:rPr lang="en-US" sz="1800" b="1" dirty="0"/>
              <a:t>is </a:t>
            </a:r>
            <a:r>
              <a:rPr lang="en-US" sz="1800" dirty="0"/>
              <a:t>on at six.</a:t>
            </a:r>
          </a:p>
          <a:p>
            <a:endParaRPr lang="en-US" sz="1800" dirty="0"/>
          </a:p>
        </p:txBody>
      </p:sp>
    </p:spTree>
    <p:extLst>
      <p:ext uri="{BB962C8B-B14F-4D97-AF65-F5344CB8AC3E}">
        <p14:creationId xmlns:p14="http://schemas.microsoft.com/office/powerpoint/2010/main" xmlns="" val="49549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62000" y="590550"/>
            <a:ext cx="7505700" cy="4000575"/>
          </a:xfrm>
        </p:spPr>
        <p:txBody>
          <a:bodyPr/>
          <a:lstStyle/>
          <a:p>
            <a:pPr marL="146050" lvl="0" indent="0" algn="ctr">
              <a:buNone/>
            </a:pPr>
            <a:endParaRPr lang="en-US" sz="2000" b="1" dirty="0">
              <a:solidFill>
                <a:srgbClr val="FF0000"/>
              </a:solidFill>
            </a:endParaRPr>
          </a:p>
          <a:p>
            <a:pPr marL="146050" lvl="0" indent="0" algn="ctr">
              <a:buNone/>
            </a:pPr>
            <a:r>
              <a:rPr lang="en-US" sz="2000" b="1" dirty="0" smtClean="0">
                <a:solidFill>
                  <a:schemeClr val="bg2"/>
                </a:solidFill>
              </a:rPr>
              <a:t>Apostrophes</a:t>
            </a:r>
          </a:p>
          <a:p>
            <a:pPr marL="146050" indent="0">
              <a:buNone/>
            </a:pPr>
            <a:endParaRPr lang="en-US" dirty="0" smtClean="0">
              <a:solidFill>
                <a:schemeClr val="bg2"/>
              </a:solidFill>
            </a:endParaRPr>
          </a:p>
          <a:p>
            <a:r>
              <a:rPr lang="en-US" sz="1600" dirty="0">
                <a:solidFill>
                  <a:schemeClr val="bg2"/>
                </a:solidFill>
              </a:rPr>
              <a:t>Apostrophes are used with contractions. The apostrophe is always placed at the spot where the letter(s) has been </a:t>
            </a:r>
            <a:r>
              <a:rPr lang="en-US" sz="1600" dirty="0" smtClean="0">
                <a:solidFill>
                  <a:schemeClr val="bg2"/>
                </a:solidFill>
              </a:rPr>
              <a:t>removed. </a:t>
            </a:r>
            <a:r>
              <a:rPr lang="en-US" sz="1600" dirty="0">
                <a:solidFill>
                  <a:schemeClr val="bg2"/>
                </a:solidFill>
              </a:rPr>
              <a:t>Apostrophes </a:t>
            </a:r>
            <a:r>
              <a:rPr lang="en-US" sz="1600" dirty="0" smtClean="0">
                <a:solidFill>
                  <a:schemeClr val="bg2"/>
                </a:solidFill>
              </a:rPr>
              <a:t>are also </a:t>
            </a:r>
            <a:r>
              <a:rPr lang="en-US" sz="1600" dirty="0">
                <a:solidFill>
                  <a:schemeClr val="bg2"/>
                </a:solidFill>
              </a:rPr>
              <a:t>used to show </a:t>
            </a:r>
            <a:r>
              <a:rPr lang="en-US" sz="1600" dirty="0" smtClean="0">
                <a:solidFill>
                  <a:schemeClr val="bg2"/>
                </a:solidFill>
              </a:rPr>
              <a:t>possession. </a:t>
            </a:r>
            <a:r>
              <a:rPr lang="en-US" sz="1600" dirty="0">
                <a:solidFill>
                  <a:schemeClr val="bg2"/>
                </a:solidFill>
              </a:rPr>
              <a:t>Place the apostrophe before the </a:t>
            </a:r>
            <a:r>
              <a:rPr lang="en-US" sz="1600" i="1" dirty="0">
                <a:solidFill>
                  <a:schemeClr val="bg2"/>
                </a:solidFill>
              </a:rPr>
              <a:t>s</a:t>
            </a:r>
            <a:r>
              <a:rPr lang="en-US" sz="1600" dirty="0">
                <a:solidFill>
                  <a:schemeClr val="bg2"/>
                </a:solidFill>
              </a:rPr>
              <a:t> to show singular possession. Place it after the </a:t>
            </a:r>
            <a:r>
              <a:rPr lang="en-US" sz="1600" i="1" dirty="0">
                <a:solidFill>
                  <a:schemeClr val="bg2"/>
                </a:solidFill>
              </a:rPr>
              <a:t>s </a:t>
            </a:r>
            <a:r>
              <a:rPr lang="en-US" sz="1600" dirty="0">
                <a:solidFill>
                  <a:schemeClr val="bg2"/>
                </a:solidFill>
              </a:rPr>
              <a:t>to show possession in a plural noun or when the noun ends with </a:t>
            </a:r>
            <a:r>
              <a:rPr lang="en-US" sz="1600" i="1" dirty="0">
                <a:solidFill>
                  <a:schemeClr val="bg2"/>
                </a:solidFill>
              </a:rPr>
              <a:t>s</a:t>
            </a:r>
            <a:r>
              <a:rPr lang="en-US" sz="1600" dirty="0">
                <a:solidFill>
                  <a:schemeClr val="bg2"/>
                </a:solidFill>
              </a:rPr>
              <a:t> (Ex. Chris, flowers, etc</a:t>
            </a:r>
            <a:r>
              <a:rPr lang="en-US" sz="1600" dirty="0" smtClean="0">
                <a:solidFill>
                  <a:schemeClr val="bg2"/>
                </a:solidFill>
              </a:rPr>
              <a:t>.)</a:t>
            </a:r>
            <a:endParaRPr lang="en-US" sz="1600" dirty="0">
              <a:solidFill>
                <a:schemeClr val="bg2"/>
              </a:solidFill>
            </a:endParaRPr>
          </a:p>
          <a:p>
            <a:pPr marL="146050" indent="0">
              <a:buNone/>
            </a:pPr>
            <a:r>
              <a:rPr lang="en-US" sz="1600" dirty="0" smtClean="0">
                <a:solidFill>
                  <a:schemeClr val="bg2"/>
                </a:solidFill>
              </a:rPr>
              <a:t>	Ex</a:t>
            </a:r>
            <a:r>
              <a:rPr lang="en-US" sz="1600" dirty="0">
                <a:solidFill>
                  <a:schemeClr val="bg2"/>
                </a:solidFill>
              </a:rPr>
              <a:t>. I left my </a:t>
            </a:r>
            <a:r>
              <a:rPr lang="en-US" sz="1600" b="1" u="sng" dirty="0" smtClean="0">
                <a:solidFill>
                  <a:schemeClr val="bg2"/>
                </a:solidFill>
              </a:rPr>
              <a:t>father’s </a:t>
            </a:r>
            <a:r>
              <a:rPr lang="en-US" sz="1600" dirty="0">
                <a:solidFill>
                  <a:schemeClr val="bg2"/>
                </a:solidFill>
              </a:rPr>
              <a:t>car in the </a:t>
            </a:r>
            <a:r>
              <a:rPr lang="en-US" sz="1600" dirty="0" smtClean="0">
                <a:solidFill>
                  <a:schemeClr val="bg2"/>
                </a:solidFill>
              </a:rPr>
              <a:t>driveway.</a:t>
            </a:r>
            <a:br>
              <a:rPr lang="en-US" sz="1600" dirty="0" smtClean="0">
                <a:solidFill>
                  <a:schemeClr val="bg2"/>
                </a:solidFill>
              </a:rPr>
            </a:br>
            <a:r>
              <a:rPr lang="en-US" sz="1600" dirty="0" smtClean="0">
                <a:solidFill>
                  <a:schemeClr val="bg2"/>
                </a:solidFill>
              </a:rPr>
              <a:t>	The </a:t>
            </a:r>
            <a:r>
              <a:rPr lang="en-US" sz="1600" b="1" u="sng" dirty="0" smtClean="0">
                <a:solidFill>
                  <a:schemeClr val="bg2"/>
                </a:solidFill>
              </a:rPr>
              <a:t>diplomats’ </a:t>
            </a:r>
            <a:r>
              <a:rPr lang="en-US" sz="1600" dirty="0">
                <a:solidFill>
                  <a:schemeClr val="bg2"/>
                </a:solidFill>
              </a:rPr>
              <a:t>daughters came with </a:t>
            </a:r>
            <a:r>
              <a:rPr lang="en-US" sz="1600" dirty="0" smtClean="0">
                <a:solidFill>
                  <a:schemeClr val="bg2"/>
                </a:solidFill>
              </a:rPr>
              <a:t>them to the inauguration ceremony.</a:t>
            </a:r>
            <a:br>
              <a:rPr lang="en-US" sz="1600" dirty="0" smtClean="0">
                <a:solidFill>
                  <a:schemeClr val="bg2"/>
                </a:solidFill>
              </a:rPr>
            </a:br>
            <a:r>
              <a:rPr lang="en-US" sz="1600" dirty="0" smtClean="0">
                <a:solidFill>
                  <a:schemeClr val="bg2"/>
                </a:solidFill>
              </a:rPr>
              <a:t>	</a:t>
            </a:r>
            <a:r>
              <a:rPr lang="en-US" sz="1600" b="1" u="sng" dirty="0" smtClean="0">
                <a:solidFill>
                  <a:schemeClr val="bg2"/>
                </a:solidFill>
              </a:rPr>
              <a:t>It’s</a:t>
            </a:r>
            <a:r>
              <a:rPr lang="en-US" sz="1600" dirty="0" smtClean="0">
                <a:solidFill>
                  <a:schemeClr val="bg2"/>
                </a:solidFill>
              </a:rPr>
              <a:t> expressed in the book.</a:t>
            </a:r>
          </a:p>
          <a:p>
            <a:pPr marL="146050" lvl="0" indent="0">
              <a:buNone/>
            </a:pPr>
            <a:r>
              <a:rPr lang="en-US" sz="1600" dirty="0" smtClean="0"/>
              <a:t>	</a:t>
            </a:r>
            <a:r>
              <a:rPr lang="en-US" sz="1600" b="1" u="sng" dirty="0" smtClean="0"/>
              <a:t>It’s </a:t>
            </a:r>
            <a:r>
              <a:rPr lang="en-US" sz="1600" dirty="0"/>
              <a:t>not the muffler shop employees who were responsible for the fraud, but </a:t>
            </a:r>
            <a:r>
              <a:rPr lang="en-US" sz="1600" dirty="0" smtClean="0"/>
              <a:t>	its </a:t>
            </a:r>
            <a:r>
              <a:rPr lang="en-US" sz="1600" dirty="0"/>
              <a:t>managers.</a:t>
            </a:r>
          </a:p>
          <a:p>
            <a:pPr marL="146050" indent="0">
              <a:buNone/>
            </a:pPr>
            <a:endParaRPr lang="en-US" sz="1600" dirty="0">
              <a:solidFill>
                <a:schemeClr val="bg2"/>
              </a:solidFill>
            </a:endParaRPr>
          </a:p>
          <a:p>
            <a:endParaRPr lang="en-US" dirty="0"/>
          </a:p>
        </p:txBody>
      </p:sp>
      <p:sp>
        <p:nvSpPr>
          <p:cNvPr id="4" name="Rectangle 3"/>
          <p:cNvSpPr/>
          <p:nvPr/>
        </p:nvSpPr>
        <p:spPr>
          <a:xfrm>
            <a:off x="1143000" y="20171"/>
            <a:ext cx="6934200" cy="2462213"/>
          </a:xfrm>
          <a:prstGeom prst="rect">
            <a:avLst/>
          </a:prstGeom>
        </p:spPr>
        <p:txBody>
          <a:bodyPr wrap="square">
            <a:spAutoFit/>
          </a:bodyPr>
          <a:lstStyle/>
          <a:p>
            <a:endParaRPr lang="en-US" dirty="0" smtClean="0">
              <a:solidFill>
                <a:srgbClr val="FF0000"/>
              </a:solidFill>
            </a:endParaRPr>
          </a:p>
          <a:p>
            <a:endParaRPr lang="en-US" dirty="0">
              <a:solidFill>
                <a:srgbClr val="FF0000"/>
              </a:solidFill>
            </a:endParaRPr>
          </a:p>
          <a:p>
            <a:endParaRPr lang="en-US" dirty="0" smtClean="0">
              <a:solidFill>
                <a:srgbClr val="FF0000"/>
              </a:solidFill>
            </a:endParaRPr>
          </a:p>
          <a:p>
            <a:endParaRPr lang="en-US" dirty="0">
              <a:solidFill>
                <a:srgbClr val="FF0000"/>
              </a:solidFill>
            </a:endParaRPr>
          </a:p>
          <a:p>
            <a:endParaRPr lang="en-US" dirty="0" smtClean="0">
              <a:solidFill>
                <a:srgbClr val="FF0000"/>
              </a:solidFill>
            </a:endParaRPr>
          </a:p>
          <a:p>
            <a:endParaRPr lang="en-US" dirty="0">
              <a:solidFill>
                <a:srgbClr val="FF0000"/>
              </a:solidFill>
            </a:endParaRPr>
          </a:p>
          <a:p>
            <a:endParaRPr lang="en-US" dirty="0" smtClean="0">
              <a:solidFill>
                <a:srgbClr val="FF0000"/>
              </a:solidFill>
            </a:endParaRPr>
          </a:p>
          <a:p>
            <a:endParaRPr lang="en-US" dirty="0">
              <a:solidFill>
                <a:srgbClr val="FF0000"/>
              </a:solidFill>
            </a:endParaRPr>
          </a:p>
          <a:p>
            <a:endParaRPr lang="en-US" dirty="0" smtClean="0">
              <a:solidFill>
                <a:srgbClr val="FF0000"/>
              </a:solidFill>
            </a:endParaRPr>
          </a:p>
          <a:p>
            <a:endParaRPr lang="en-US" dirty="0">
              <a:solidFill>
                <a:srgbClr val="FF0000"/>
              </a:solidFill>
            </a:endParaRPr>
          </a:p>
          <a:p>
            <a:endParaRPr lang="en-US" dirty="0">
              <a:solidFill>
                <a:srgbClr val="FF0000"/>
              </a:solidFill>
            </a:endParaRPr>
          </a:p>
        </p:txBody>
      </p:sp>
    </p:spTree>
    <p:extLst>
      <p:ext uri="{BB962C8B-B14F-4D97-AF65-F5344CB8AC3E}">
        <p14:creationId xmlns:p14="http://schemas.microsoft.com/office/powerpoint/2010/main" xmlns="" val="3183965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9150" y="845600"/>
            <a:ext cx="7505700" cy="583150"/>
          </a:xfrm>
        </p:spPr>
        <p:txBody>
          <a:bodyPr/>
          <a:lstStyle/>
          <a:p>
            <a:r>
              <a:rPr lang="en-US" dirty="0" smtClean="0"/>
              <a:t>Sentence Fragments</a:t>
            </a:r>
            <a:endParaRPr lang="en-US" dirty="0"/>
          </a:p>
        </p:txBody>
      </p:sp>
      <p:sp>
        <p:nvSpPr>
          <p:cNvPr id="3" name="Text Placeholder 2"/>
          <p:cNvSpPr>
            <a:spLocks noGrp="1"/>
          </p:cNvSpPr>
          <p:nvPr>
            <p:ph type="body" idx="1"/>
          </p:nvPr>
        </p:nvSpPr>
        <p:spPr>
          <a:xfrm>
            <a:off x="819150" y="1581150"/>
            <a:ext cx="7505700" cy="2743200"/>
          </a:xfrm>
        </p:spPr>
        <p:txBody>
          <a:bodyPr/>
          <a:lstStyle/>
          <a:p>
            <a:r>
              <a:rPr lang="en-US" sz="1800" dirty="0"/>
              <a:t>Fragments are incomplete sentences. Usually, fragments are pieces of sentences that have become disconnected from the main clause. One of the easiest ways to correct them is to remove the period between the fragment and the main clause. Other kinds of punctuation may be needed for the newly combined sentence.</a:t>
            </a:r>
          </a:p>
        </p:txBody>
      </p:sp>
    </p:spTree>
    <p:extLst>
      <p:ext uri="{BB962C8B-B14F-4D97-AF65-F5344CB8AC3E}">
        <p14:creationId xmlns:p14="http://schemas.microsoft.com/office/powerpoint/2010/main" xmlns="" val="3778325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19150" y="514350"/>
            <a:ext cx="7505700" cy="4038600"/>
          </a:xfrm>
        </p:spPr>
        <p:txBody>
          <a:bodyPr/>
          <a:lstStyle/>
          <a:p>
            <a:pPr marL="146050" indent="0">
              <a:buNone/>
            </a:pPr>
            <a:r>
              <a:rPr lang="en-US" sz="1800" b="1" dirty="0" smtClean="0"/>
              <a:t>Examples of Fragments:</a:t>
            </a:r>
          </a:p>
          <a:p>
            <a:r>
              <a:rPr lang="en-US" sz="1800" dirty="0" smtClean="0"/>
              <a:t>Purdue </a:t>
            </a:r>
            <a:r>
              <a:rPr lang="en-US" sz="1800" dirty="0"/>
              <a:t>offers many majors in engineering. Such as electrical, chemical, and industrial engineering. </a:t>
            </a:r>
          </a:p>
          <a:p>
            <a:r>
              <a:rPr lang="en-US" sz="1800" dirty="0" smtClean="0"/>
              <a:t>The </a:t>
            </a:r>
            <a:r>
              <a:rPr lang="en-US" sz="1800" dirty="0"/>
              <a:t>current city policy on housing is incomplete as it stands. Which is why we believe the proposed amendments should be passed</a:t>
            </a:r>
            <a:r>
              <a:rPr lang="en-US" sz="1800" dirty="0" smtClean="0"/>
              <a:t>.</a:t>
            </a:r>
          </a:p>
          <a:p>
            <a:pPr lvl="0"/>
            <a:r>
              <a:rPr lang="en-US" sz="1800" dirty="0"/>
              <a:t>I believed her. Despite my doubts about her credibility</a:t>
            </a:r>
            <a:r>
              <a:rPr lang="en-US" sz="1800" dirty="0" smtClean="0"/>
              <a:t>.</a:t>
            </a:r>
            <a:endParaRPr lang="en-US" sz="1800" dirty="0"/>
          </a:p>
          <a:p>
            <a:pPr marL="146050" indent="0">
              <a:buNone/>
            </a:pPr>
            <a:endParaRPr lang="en-US" sz="1800" dirty="0" smtClean="0"/>
          </a:p>
          <a:p>
            <a:pPr marL="146050" indent="0">
              <a:buNone/>
            </a:pPr>
            <a:r>
              <a:rPr lang="en-US" sz="1800" dirty="0" smtClean="0"/>
              <a:t>How do you correct a sentence fragment?</a:t>
            </a:r>
            <a:endParaRPr lang="en-US" sz="1800" dirty="0"/>
          </a:p>
          <a:p>
            <a:pPr marL="146050" indent="0">
              <a:buNone/>
            </a:pPr>
            <a:r>
              <a:rPr lang="en-US" sz="1800" dirty="0" smtClean="0"/>
              <a:t>1- Attach </a:t>
            </a:r>
            <a:r>
              <a:rPr lang="en-US" sz="1800" dirty="0"/>
              <a:t>the fragment to a nearby complete sentence.</a:t>
            </a:r>
          </a:p>
          <a:p>
            <a:pPr marL="146050" indent="0">
              <a:buNone/>
            </a:pPr>
            <a:r>
              <a:rPr lang="en-US" sz="1800" dirty="0" smtClean="0"/>
              <a:t>2- Revise </a:t>
            </a:r>
            <a:r>
              <a:rPr lang="en-US" sz="1800" dirty="0"/>
              <a:t>the fragment by adding whatever is missing – subject, verb, complete thought.</a:t>
            </a:r>
          </a:p>
          <a:p>
            <a:pPr marL="146050" indent="0">
              <a:buNone/>
            </a:pPr>
            <a:r>
              <a:rPr lang="en-US" sz="1800" dirty="0" smtClean="0"/>
              <a:t>3- Rewrite </a:t>
            </a:r>
            <a:r>
              <a:rPr lang="en-US" sz="1800" dirty="0"/>
              <a:t>the fragment or the entire passage that contains the fragment.</a:t>
            </a:r>
          </a:p>
          <a:p>
            <a:endParaRPr lang="en-US" sz="1800" dirty="0"/>
          </a:p>
        </p:txBody>
      </p:sp>
    </p:spTree>
    <p:extLst>
      <p:ext uri="{BB962C8B-B14F-4D97-AF65-F5344CB8AC3E}">
        <p14:creationId xmlns:p14="http://schemas.microsoft.com/office/powerpoint/2010/main" xmlns="" val="24492448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9550"/>
            <a:ext cx="7505700" cy="457200"/>
          </a:xfrm>
        </p:spPr>
        <p:txBody>
          <a:bodyPr/>
          <a:lstStyle/>
          <a:p>
            <a:r>
              <a:rPr lang="en-US" sz="2400" dirty="0" smtClean="0"/>
              <a:t>Run-ons, Fused Sentences, and Comma Splices </a:t>
            </a:r>
            <a:br>
              <a:rPr lang="en-US" sz="2400" dirty="0" smtClean="0"/>
            </a:br>
            <a:endParaRPr lang="en-US" sz="2400" dirty="0"/>
          </a:p>
        </p:txBody>
      </p:sp>
      <p:sp>
        <p:nvSpPr>
          <p:cNvPr id="3" name="Text Placeholder 2"/>
          <p:cNvSpPr>
            <a:spLocks noGrp="1"/>
          </p:cNvSpPr>
          <p:nvPr>
            <p:ph type="body" idx="1"/>
          </p:nvPr>
        </p:nvSpPr>
        <p:spPr>
          <a:xfrm>
            <a:off x="304800" y="742950"/>
            <a:ext cx="8610600" cy="4114800"/>
          </a:xfrm>
        </p:spPr>
        <p:txBody>
          <a:bodyPr/>
          <a:lstStyle/>
          <a:p>
            <a:r>
              <a:rPr lang="en-US" sz="1400" dirty="0"/>
              <a:t>A run-on is (sometimes called a "fused sentence") has at least two parts, both parts of which can stand by itself </a:t>
            </a:r>
            <a:r>
              <a:rPr lang="en-US" sz="1400" dirty="0" smtClean="0"/>
              <a:t>(in other words, two independent clauses), but the two parts have been fused together instead of being properly connected with the proper punctuation or conjunction.</a:t>
            </a:r>
          </a:p>
          <a:p>
            <a:pPr marL="146050" indent="0">
              <a:buNone/>
            </a:pPr>
            <a:endParaRPr lang="en-US" sz="1400" dirty="0" smtClean="0"/>
          </a:p>
          <a:p>
            <a:r>
              <a:rPr lang="en-US" sz="1400" dirty="0" smtClean="0"/>
              <a:t>A comma splice is when you use a comma to join two independent clauses rather than a semi-colon, a conjunction, or a period.  </a:t>
            </a:r>
          </a:p>
          <a:p>
            <a:endParaRPr lang="en-US" sz="1400" dirty="0" smtClean="0"/>
          </a:p>
          <a:p>
            <a:pPr marL="146050" indent="0">
              <a:buNone/>
            </a:pPr>
            <a:r>
              <a:rPr lang="en-US" sz="1400" b="1" dirty="0" smtClean="0">
                <a:solidFill>
                  <a:srgbClr val="FF0000"/>
                </a:solidFill>
              </a:rPr>
              <a:t>Ex: (Comma Splices and run-ons)</a:t>
            </a:r>
          </a:p>
          <a:p>
            <a:pPr marL="146050" indent="0"/>
            <a:r>
              <a:rPr lang="en-US" sz="1400" b="1" dirty="0" smtClean="0">
                <a:solidFill>
                  <a:srgbClr val="FF0000"/>
                </a:solidFill>
              </a:rPr>
              <a:t>They </a:t>
            </a:r>
            <a:r>
              <a:rPr lang="en-US" sz="1400" b="1" dirty="0">
                <a:solidFill>
                  <a:srgbClr val="FF0000"/>
                </a:solidFill>
              </a:rPr>
              <a:t>weren't dangerous </a:t>
            </a:r>
            <a:r>
              <a:rPr lang="en-US" sz="1400" b="1" dirty="0" smtClean="0">
                <a:solidFill>
                  <a:srgbClr val="FF0000"/>
                </a:solidFill>
              </a:rPr>
              <a:t>criminals, </a:t>
            </a:r>
            <a:r>
              <a:rPr lang="en-US" sz="1400" b="1" dirty="0">
                <a:solidFill>
                  <a:srgbClr val="FF0000"/>
                </a:solidFill>
              </a:rPr>
              <a:t>they were detectives in disguise</a:t>
            </a:r>
            <a:r>
              <a:rPr lang="en-US" sz="1400" b="1" dirty="0" smtClean="0">
                <a:solidFill>
                  <a:srgbClr val="FF0000"/>
                </a:solidFill>
              </a:rPr>
              <a:t>. </a:t>
            </a:r>
            <a:endParaRPr lang="en-US" sz="1400" b="1" dirty="0">
              <a:solidFill>
                <a:srgbClr val="FF0000"/>
              </a:solidFill>
            </a:endParaRPr>
          </a:p>
          <a:p>
            <a:pPr marL="146050" indent="0"/>
            <a:r>
              <a:rPr lang="en-US" sz="1400" b="1" dirty="0" smtClean="0">
                <a:solidFill>
                  <a:srgbClr val="FF0000"/>
                </a:solidFill>
              </a:rPr>
              <a:t>I </a:t>
            </a:r>
            <a:r>
              <a:rPr lang="en-US" sz="1400" b="1" dirty="0">
                <a:solidFill>
                  <a:srgbClr val="FF0000"/>
                </a:solidFill>
              </a:rPr>
              <a:t>didn't know which job I </a:t>
            </a:r>
            <a:r>
              <a:rPr lang="en-US" sz="1400" b="1" dirty="0" smtClean="0">
                <a:solidFill>
                  <a:srgbClr val="FF0000"/>
                </a:solidFill>
              </a:rPr>
              <a:t>wanted, </a:t>
            </a:r>
            <a:r>
              <a:rPr lang="en-US" sz="1400" b="1" dirty="0">
                <a:solidFill>
                  <a:srgbClr val="FF0000"/>
                </a:solidFill>
              </a:rPr>
              <a:t>I was too confused to decide</a:t>
            </a:r>
            <a:r>
              <a:rPr lang="en-US" sz="1400" b="1" dirty="0" smtClean="0">
                <a:solidFill>
                  <a:srgbClr val="FF0000"/>
                </a:solidFill>
              </a:rPr>
              <a:t>.</a:t>
            </a:r>
          </a:p>
          <a:p>
            <a:pPr marL="146050" indent="0">
              <a:buNone/>
            </a:pPr>
            <a:endParaRPr lang="en-US" sz="1400" dirty="0" smtClean="0"/>
          </a:p>
          <a:p>
            <a:pPr marL="146050" indent="0"/>
            <a:r>
              <a:rPr lang="en-US" sz="1400" dirty="0" smtClean="0"/>
              <a:t> What </a:t>
            </a:r>
            <a:r>
              <a:rPr lang="en-US" sz="1400" dirty="0"/>
              <a:t>can you do to break fused sentences? </a:t>
            </a:r>
            <a:r>
              <a:rPr lang="en-US" sz="1400" dirty="0" smtClean="0"/>
              <a:t> You </a:t>
            </a:r>
            <a:r>
              <a:rPr lang="en-US" sz="1400" dirty="0"/>
              <a:t>can use a “</a:t>
            </a:r>
            <a:r>
              <a:rPr lang="en-US" sz="1400" dirty="0" smtClean="0"/>
              <a:t>comma” </a:t>
            </a:r>
            <a:r>
              <a:rPr lang="en-US" sz="1400" dirty="0"/>
              <a:t>followed by </a:t>
            </a:r>
            <a:r>
              <a:rPr lang="en-US" sz="1400" dirty="0" smtClean="0"/>
              <a:t>“and</a:t>
            </a:r>
            <a:r>
              <a:rPr lang="en-US" sz="1400" dirty="0"/>
              <a:t>,” a “semicolon,” or a “period” to break fused, independent clauses. </a:t>
            </a:r>
            <a:endParaRPr lang="en-US" sz="1400" dirty="0" smtClean="0"/>
          </a:p>
          <a:p>
            <a:pPr marL="146050" indent="0">
              <a:buNone/>
            </a:pPr>
            <a:r>
              <a:rPr lang="en-US" sz="1400" dirty="0" smtClean="0"/>
              <a:t>Ex. </a:t>
            </a:r>
          </a:p>
          <a:p>
            <a:pPr marL="146050" indent="0">
              <a:buNone/>
            </a:pPr>
            <a:r>
              <a:rPr lang="en-US" sz="1400" b="1" dirty="0" smtClean="0">
                <a:solidFill>
                  <a:srgbClr val="FF0000"/>
                </a:solidFill>
              </a:rPr>
              <a:t>They weren't dangerous criminals; they were detectives in disguise. </a:t>
            </a:r>
          </a:p>
          <a:p>
            <a:pPr marL="146050" indent="0">
              <a:buNone/>
            </a:pPr>
            <a:r>
              <a:rPr lang="en-US" sz="1400" b="1" dirty="0" smtClean="0">
                <a:solidFill>
                  <a:srgbClr val="FF0000"/>
                </a:solidFill>
              </a:rPr>
              <a:t> I didn't know which job I wanted. I was too confused to decide.</a:t>
            </a:r>
          </a:p>
          <a:p>
            <a:pPr marL="146050" indent="0">
              <a:buNone/>
            </a:pPr>
            <a:endParaRPr lang="en-US" dirty="0"/>
          </a:p>
          <a:p>
            <a:pPr marL="146050" indent="0">
              <a:buNone/>
            </a:pPr>
            <a:endParaRPr lang="en-US" dirty="0" smtClean="0"/>
          </a:p>
          <a:p>
            <a:endParaRPr lang="en-US" dirty="0"/>
          </a:p>
          <a:p>
            <a:pPr marL="146050" indent="0">
              <a:buNone/>
            </a:pPr>
            <a:endParaRPr lang="en-US" dirty="0"/>
          </a:p>
        </p:txBody>
      </p:sp>
    </p:spTree>
    <p:extLst>
      <p:ext uri="{BB962C8B-B14F-4D97-AF65-F5344CB8AC3E}">
        <p14:creationId xmlns:p14="http://schemas.microsoft.com/office/powerpoint/2010/main" xmlns="" val="7921851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9150" y="285750"/>
            <a:ext cx="7505700" cy="533400"/>
          </a:xfrm>
        </p:spPr>
        <p:txBody>
          <a:bodyPr/>
          <a:lstStyle/>
          <a:p>
            <a:r>
              <a:rPr lang="en-US" dirty="0" smtClean="0"/>
              <a:t>Misplaced and Dangling Modifier</a:t>
            </a:r>
            <a:endParaRPr lang="en-US" dirty="0"/>
          </a:p>
        </p:txBody>
      </p:sp>
      <p:sp>
        <p:nvSpPr>
          <p:cNvPr id="3" name="Text Placeholder 2"/>
          <p:cNvSpPr>
            <a:spLocks noGrp="1"/>
          </p:cNvSpPr>
          <p:nvPr>
            <p:ph type="body" idx="1"/>
          </p:nvPr>
        </p:nvSpPr>
        <p:spPr>
          <a:xfrm>
            <a:off x="304800" y="819150"/>
            <a:ext cx="8534400" cy="4038600"/>
          </a:xfrm>
        </p:spPr>
        <p:txBody>
          <a:bodyPr/>
          <a:lstStyle/>
          <a:p>
            <a:pPr marL="146050" indent="0">
              <a:buNone/>
            </a:pPr>
            <a:r>
              <a:rPr lang="en-US" sz="1600" b="1" dirty="0"/>
              <a:t>Misplaced and Dangling Modifiers</a:t>
            </a:r>
            <a:r>
              <a:rPr lang="en-US" sz="1600" dirty="0"/>
              <a:t>. A </a:t>
            </a:r>
            <a:r>
              <a:rPr lang="en-US" sz="1600" b="1" dirty="0"/>
              <a:t>misplaced modifier</a:t>
            </a:r>
            <a:r>
              <a:rPr lang="en-US" sz="1600" dirty="0"/>
              <a:t> is a word, phrase, or clause that is improperly separated from the word it modifies / describes. Because of the separation, sentences with this error </a:t>
            </a:r>
            <a:r>
              <a:rPr lang="en-US" sz="1600" dirty="0" smtClean="0"/>
              <a:t>often </a:t>
            </a:r>
            <a:r>
              <a:rPr lang="en-US" sz="1600" dirty="0"/>
              <a:t>sound awkward, ridiculous, or confusing</a:t>
            </a:r>
            <a:r>
              <a:rPr lang="en-US" sz="1600" dirty="0" smtClean="0"/>
              <a:t>.</a:t>
            </a:r>
            <a:endParaRPr lang="en-US" sz="1600" dirty="0"/>
          </a:p>
          <a:p>
            <a:pPr marL="146050" indent="0">
              <a:buNone/>
            </a:pPr>
            <a:r>
              <a:rPr lang="en-US" sz="1600" dirty="0" smtClean="0"/>
              <a:t>Ex. </a:t>
            </a:r>
            <a:r>
              <a:rPr lang="en-US" sz="1600" b="1" dirty="0" smtClean="0"/>
              <a:t>Having finished the assignment</a:t>
            </a:r>
            <a:r>
              <a:rPr lang="en-US" sz="1600" dirty="0" smtClean="0"/>
              <a:t>, </a:t>
            </a:r>
            <a:r>
              <a:rPr lang="en-US" sz="1600" b="1" dirty="0" smtClean="0"/>
              <a:t>the TV </a:t>
            </a:r>
            <a:r>
              <a:rPr lang="en-US" sz="1600" dirty="0" smtClean="0"/>
              <a:t>was turned on.</a:t>
            </a:r>
          </a:p>
          <a:p>
            <a:pPr marL="146050" indent="0">
              <a:buNone/>
            </a:pPr>
            <a:endParaRPr lang="en-US" sz="1600" dirty="0"/>
          </a:p>
          <a:p>
            <a:pPr marL="146050" indent="0">
              <a:buNone/>
            </a:pPr>
            <a:r>
              <a:rPr lang="en-US" sz="1600" dirty="0">
                <a:solidFill>
                  <a:srgbClr val="FF0000"/>
                </a:solidFill>
              </a:rPr>
              <a:t>1. Name the appropriate or logical doer of the action as the subject of the main clause:</a:t>
            </a:r>
          </a:p>
          <a:p>
            <a:pPr marL="146050" indent="0">
              <a:buNone/>
            </a:pPr>
            <a:r>
              <a:rPr lang="en-US" sz="1600" b="1" dirty="0" smtClean="0"/>
              <a:t>Having </a:t>
            </a:r>
            <a:r>
              <a:rPr lang="en-US" sz="1600" b="1" dirty="0"/>
              <a:t>arrived late for practice</a:t>
            </a:r>
            <a:r>
              <a:rPr lang="en-US" sz="1600" dirty="0"/>
              <a:t>, </a:t>
            </a:r>
            <a:r>
              <a:rPr lang="en-US" sz="1600" b="1" dirty="0"/>
              <a:t>the team captain</a:t>
            </a:r>
            <a:r>
              <a:rPr lang="en-US" sz="1600" dirty="0"/>
              <a:t> needed a written excuse</a:t>
            </a:r>
            <a:r>
              <a:rPr lang="en-US" sz="1600" dirty="0" smtClean="0"/>
              <a:t>.</a:t>
            </a:r>
            <a:br>
              <a:rPr lang="en-US" sz="1600" dirty="0" smtClean="0"/>
            </a:br>
            <a:endParaRPr lang="en-US" sz="1600" dirty="0"/>
          </a:p>
          <a:p>
            <a:pPr marL="146050" indent="0">
              <a:buNone/>
            </a:pPr>
            <a:r>
              <a:rPr lang="en-US" sz="1600" dirty="0" smtClean="0">
                <a:solidFill>
                  <a:srgbClr val="FF0000"/>
                </a:solidFill>
              </a:rPr>
              <a:t>2</a:t>
            </a:r>
            <a:r>
              <a:rPr lang="en-US" sz="1600" dirty="0">
                <a:solidFill>
                  <a:srgbClr val="FF0000"/>
                </a:solidFill>
              </a:rPr>
              <a:t>. Change the phrase that dangles into a complete introductory clause by naming the doer of the action in that clause:</a:t>
            </a:r>
          </a:p>
          <a:p>
            <a:pPr marL="146050" indent="0">
              <a:buNone/>
            </a:pPr>
            <a:r>
              <a:rPr lang="en-US" sz="1600" b="1" dirty="0" smtClean="0"/>
              <a:t>Because </a:t>
            </a:r>
            <a:r>
              <a:rPr lang="en-US" sz="1600" b="1" dirty="0"/>
              <a:t>Maria did not know his name</a:t>
            </a:r>
            <a:r>
              <a:rPr lang="en-US" sz="1600" dirty="0"/>
              <a:t>, it was difficult </a:t>
            </a:r>
            <a:r>
              <a:rPr lang="en-US" sz="1600" dirty="0" smtClean="0"/>
              <a:t>for her to </a:t>
            </a:r>
            <a:r>
              <a:rPr lang="en-US" sz="1600" dirty="0"/>
              <a:t>introduce him</a:t>
            </a:r>
            <a:r>
              <a:rPr lang="en-US" sz="1600" dirty="0" smtClean="0"/>
              <a:t>.</a:t>
            </a:r>
            <a:br>
              <a:rPr lang="en-US" sz="1600" dirty="0" smtClean="0"/>
            </a:br>
            <a:endParaRPr lang="en-US" sz="1600" dirty="0"/>
          </a:p>
          <a:p>
            <a:pPr marL="146050" indent="0">
              <a:buNone/>
            </a:pPr>
            <a:r>
              <a:rPr lang="en-US" sz="1600" dirty="0" smtClean="0">
                <a:solidFill>
                  <a:srgbClr val="FF0000"/>
                </a:solidFill>
              </a:rPr>
              <a:t>3</a:t>
            </a:r>
            <a:r>
              <a:rPr lang="en-US" sz="1600" dirty="0">
                <a:solidFill>
                  <a:srgbClr val="FF0000"/>
                </a:solidFill>
              </a:rPr>
              <a:t>. Combine the phrase and main clause into one</a:t>
            </a:r>
            <a:r>
              <a:rPr lang="en-US" sz="1600" dirty="0" smtClean="0">
                <a:solidFill>
                  <a:srgbClr val="FF0000"/>
                </a:solidFill>
              </a:rPr>
              <a:t>:</a:t>
            </a:r>
            <a:endParaRPr lang="en-US" sz="1600" dirty="0">
              <a:solidFill>
                <a:srgbClr val="FF0000"/>
              </a:solidFill>
            </a:endParaRPr>
          </a:p>
          <a:p>
            <a:pPr marL="146050" indent="0">
              <a:buNone/>
            </a:pPr>
            <a:r>
              <a:rPr lang="en-US" sz="1600" b="1" dirty="0"/>
              <a:t>To improve his results</a:t>
            </a:r>
            <a:r>
              <a:rPr lang="en-US" sz="1600" dirty="0"/>
              <a:t>, </a:t>
            </a:r>
            <a:r>
              <a:rPr lang="en-US" sz="1600" dirty="0" smtClean="0"/>
              <a:t>he repeated </a:t>
            </a:r>
            <a:r>
              <a:rPr lang="en-US" sz="1600" b="1" dirty="0" smtClean="0"/>
              <a:t>the experiment</a:t>
            </a:r>
            <a:r>
              <a:rPr lang="en-US" sz="1600" dirty="0" smtClean="0"/>
              <a:t>.</a:t>
            </a:r>
            <a:endParaRPr lang="en-US" sz="1600" dirty="0"/>
          </a:p>
          <a:p>
            <a:pPr marL="146050" indent="0">
              <a:buNone/>
            </a:pPr>
            <a:endParaRPr lang="en-US" dirty="0"/>
          </a:p>
        </p:txBody>
      </p:sp>
    </p:spTree>
    <p:extLst>
      <p:ext uri="{BB962C8B-B14F-4D97-AF65-F5344CB8AC3E}">
        <p14:creationId xmlns:p14="http://schemas.microsoft.com/office/powerpoint/2010/main" xmlns="" val="8289766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9150" y="209550"/>
            <a:ext cx="7505700" cy="457200"/>
          </a:xfrm>
        </p:spPr>
        <p:txBody>
          <a:bodyPr/>
          <a:lstStyle/>
          <a:p>
            <a:r>
              <a:rPr lang="en-US" dirty="0" smtClean="0"/>
              <a:t>Faulty Parallelism</a:t>
            </a:r>
            <a:endParaRPr lang="en-US" dirty="0"/>
          </a:p>
        </p:txBody>
      </p:sp>
      <p:sp>
        <p:nvSpPr>
          <p:cNvPr id="3" name="Text Placeholder 2"/>
          <p:cNvSpPr>
            <a:spLocks noGrp="1"/>
          </p:cNvSpPr>
          <p:nvPr>
            <p:ph type="body" idx="1"/>
          </p:nvPr>
        </p:nvSpPr>
        <p:spPr>
          <a:xfrm>
            <a:off x="304800" y="742950"/>
            <a:ext cx="8458200" cy="4038600"/>
          </a:xfrm>
        </p:spPr>
        <p:txBody>
          <a:bodyPr/>
          <a:lstStyle/>
          <a:p>
            <a:pPr marL="146050" indent="0">
              <a:buNone/>
            </a:pPr>
            <a:r>
              <a:rPr lang="en-US" sz="1400" dirty="0"/>
              <a:t>Parallel structure means using the same pattern of words to show that two or more ideas have the same level of importance. This can happen at the word, phrase, or clause level. The usual way to join parallel structures is with the use of coordinating conjunctions such as "and" or "or</a:t>
            </a:r>
            <a:r>
              <a:rPr lang="en-US" sz="1400" dirty="0" smtClean="0"/>
              <a:t>.“</a:t>
            </a:r>
          </a:p>
          <a:p>
            <a:pPr marL="146050" indent="0">
              <a:buNone/>
            </a:pPr>
            <a:endParaRPr lang="en-US" sz="1400" dirty="0" smtClean="0"/>
          </a:p>
          <a:p>
            <a:pPr marL="146050" indent="0">
              <a:buNone/>
            </a:pPr>
            <a:r>
              <a:rPr lang="en-US" sz="1400" dirty="0" smtClean="0"/>
              <a:t>Ex. </a:t>
            </a:r>
            <a:r>
              <a:rPr lang="en-US" sz="1400" dirty="0"/>
              <a:t>In Florida, where the threat of hurricanes is an annual event, we learned that it is important (1) to become aware of the warning signs, (2) to know what precautions to take, and (3) to decide when to seek shelter</a:t>
            </a:r>
            <a:r>
              <a:rPr lang="en-US" sz="1400" dirty="0" smtClean="0"/>
              <a:t>.</a:t>
            </a:r>
          </a:p>
          <a:p>
            <a:pPr marL="146050" indent="0">
              <a:buNone/>
            </a:pPr>
            <a:endParaRPr lang="en-US" sz="1400" dirty="0"/>
          </a:p>
          <a:p>
            <a:r>
              <a:rPr lang="en-US" sz="1400" b="1" dirty="0" smtClean="0"/>
              <a:t>With </a:t>
            </a:r>
            <a:r>
              <a:rPr lang="en-US" sz="1400" b="1" dirty="0"/>
              <a:t>the -</a:t>
            </a:r>
            <a:r>
              <a:rPr lang="en-US" sz="1400" b="1" dirty="0" err="1"/>
              <a:t>ing</a:t>
            </a:r>
            <a:r>
              <a:rPr lang="en-US" sz="1400" b="1" dirty="0"/>
              <a:t> form (gerund) of </a:t>
            </a:r>
            <a:r>
              <a:rPr lang="en-US" sz="1400" b="1" dirty="0" smtClean="0"/>
              <a:t>words:</a:t>
            </a:r>
            <a:r>
              <a:rPr lang="en-US" sz="1400" dirty="0"/>
              <a:t> </a:t>
            </a:r>
            <a:r>
              <a:rPr lang="en-US" sz="1400" b="1" dirty="0" smtClean="0"/>
              <a:t>Parallel:</a:t>
            </a:r>
          </a:p>
          <a:p>
            <a:pPr marL="146050" indent="0">
              <a:buNone/>
            </a:pPr>
            <a:r>
              <a:rPr lang="en-US" sz="1400" dirty="0" smtClean="0"/>
              <a:t>Mary </a:t>
            </a:r>
            <a:r>
              <a:rPr lang="en-US" sz="1400" dirty="0"/>
              <a:t>likes hik</a:t>
            </a:r>
            <a:r>
              <a:rPr lang="en-US" sz="1400" b="1" dirty="0"/>
              <a:t>ing</a:t>
            </a:r>
            <a:r>
              <a:rPr lang="en-US" sz="1400" dirty="0"/>
              <a:t>, swimm</a:t>
            </a:r>
            <a:r>
              <a:rPr lang="en-US" sz="1400" b="1" dirty="0"/>
              <a:t>ing</a:t>
            </a:r>
            <a:r>
              <a:rPr lang="en-US" sz="1400" dirty="0"/>
              <a:t>, and bicycl</a:t>
            </a:r>
            <a:r>
              <a:rPr lang="en-US" sz="1400" b="1" dirty="0"/>
              <a:t>ing</a:t>
            </a:r>
            <a:r>
              <a:rPr lang="en-US" sz="1400" dirty="0" smtClean="0"/>
              <a:t>.</a:t>
            </a:r>
          </a:p>
          <a:p>
            <a:pPr marL="146050" indent="0">
              <a:buNone/>
            </a:pPr>
            <a:endParaRPr lang="en-US" sz="1400" dirty="0"/>
          </a:p>
          <a:p>
            <a:r>
              <a:rPr lang="en-US" sz="1400" b="1" dirty="0"/>
              <a:t>With infinitive </a:t>
            </a:r>
            <a:r>
              <a:rPr lang="en-US" sz="1400" b="1" dirty="0" smtClean="0"/>
              <a:t>phrases:</a:t>
            </a:r>
            <a:r>
              <a:rPr lang="en-US" sz="1400" dirty="0"/>
              <a:t> </a:t>
            </a:r>
            <a:r>
              <a:rPr lang="en-US" sz="1400" b="1" dirty="0" smtClean="0"/>
              <a:t>Parallel</a:t>
            </a:r>
            <a:r>
              <a:rPr lang="en-US" sz="1400" b="1" dirty="0"/>
              <a:t>:</a:t>
            </a:r>
            <a:endParaRPr lang="en-US" sz="1400" dirty="0"/>
          </a:p>
          <a:p>
            <a:pPr marL="146050" indent="0">
              <a:buNone/>
            </a:pPr>
            <a:r>
              <a:rPr lang="en-US" sz="1400" dirty="0"/>
              <a:t>Mary likes </a:t>
            </a:r>
            <a:r>
              <a:rPr lang="en-US" sz="1400" b="1" dirty="0"/>
              <a:t>to hike</a:t>
            </a:r>
            <a:r>
              <a:rPr lang="en-US" sz="1400" dirty="0"/>
              <a:t>, </a:t>
            </a:r>
            <a:r>
              <a:rPr lang="en-US" sz="1400" b="1" dirty="0"/>
              <a:t>to swim</a:t>
            </a:r>
            <a:r>
              <a:rPr lang="en-US" sz="1400" dirty="0"/>
              <a:t>, and </a:t>
            </a:r>
            <a:r>
              <a:rPr lang="en-US" sz="1400" b="1" dirty="0"/>
              <a:t>to ride</a:t>
            </a:r>
            <a:r>
              <a:rPr lang="en-US" sz="1400" dirty="0"/>
              <a:t> a bicycle.</a:t>
            </a:r>
            <a:br>
              <a:rPr lang="en-US" sz="1400" dirty="0"/>
            </a:br>
            <a:endParaRPr lang="en-US" sz="1400" dirty="0" smtClean="0"/>
          </a:p>
          <a:p>
            <a:r>
              <a:rPr lang="en-US" sz="1400" b="1" dirty="0"/>
              <a:t>Lists After a </a:t>
            </a:r>
            <a:r>
              <a:rPr lang="en-US" sz="1400" b="1" dirty="0" smtClean="0"/>
              <a:t>Colon: Be </a:t>
            </a:r>
            <a:r>
              <a:rPr lang="en-US" sz="1400" b="1" dirty="0"/>
              <a:t>sure to keep all the elements in a list in the same </a:t>
            </a:r>
            <a:r>
              <a:rPr lang="en-US" sz="1400" b="1" dirty="0" smtClean="0"/>
              <a:t>form singular or plural.</a:t>
            </a:r>
            <a:r>
              <a:rPr lang="en-US" sz="1400" dirty="0" smtClean="0"/>
              <a:t> </a:t>
            </a:r>
            <a:r>
              <a:rPr lang="en-US" sz="1400" b="1" dirty="0" smtClean="0"/>
              <a:t>Example Parallel</a:t>
            </a:r>
            <a:r>
              <a:rPr lang="en-US" sz="1400" b="1" dirty="0"/>
              <a:t>:</a:t>
            </a:r>
            <a:r>
              <a:rPr lang="en-US" sz="1400" dirty="0"/>
              <a:t> </a:t>
            </a:r>
            <a:endParaRPr lang="en-US" sz="1400" dirty="0" smtClean="0"/>
          </a:p>
          <a:p>
            <a:pPr marL="146050" indent="0">
              <a:buNone/>
            </a:pPr>
            <a:r>
              <a:rPr lang="en-US" sz="1400" dirty="0" smtClean="0"/>
              <a:t>The </a:t>
            </a:r>
            <a:r>
              <a:rPr lang="en-US" sz="1400" dirty="0"/>
              <a:t>dictionary can be used to find these: </a:t>
            </a:r>
            <a:r>
              <a:rPr lang="en-US" sz="1400" b="1" dirty="0"/>
              <a:t>word meanings</a:t>
            </a:r>
            <a:r>
              <a:rPr lang="en-US" sz="1400" dirty="0"/>
              <a:t>, </a:t>
            </a:r>
            <a:r>
              <a:rPr lang="en-US" sz="1400" b="1" dirty="0"/>
              <a:t>pronunciations</a:t>
            </a:r>
            <a:r>
              <a:rPr lang="en-US" sz="1400" dirty="0"/>
              <a:t>, </a:t>
            </a:r>
            <a:r>
              <a:rPr lang="en-US" sz="1400" b="1" dirty="0"/>
              <a:t>correct spellings</a:t>
            </a:r>
            <a:r>
              <a:rPr lang="en-US" sz="1400" dirty="0"/>
              <a:t>, and </a:t>
            </a:r>
            <a:r>
              <a:rPr lang="en-US" sz="1400" b="1" dirty="0"/>
              <a:t>irregular verbs</a:t>
            </a:r>
            <a:r>
              <a:rPr lang="en-US" sz="1400" dirty="0"/>
              <a:t>.</a:t>
            </a:r>
          </a:p>
          <a:p>
            <a:endParaRPr lang="en-US" dirty="0"/>
          </a:p>
        </p:txBody>
      </p:sp>
    </p:spTree>
    <p:extLst>
      <p:ext uri="{BB962C8B-B14F-4D97-AF65-F5344CB8AC3E}">
        <p14:creationId xmlns:p14="http://schemas.microsoft.com/office/powerpoint/2010/main" xmlns="" val="41179569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9150" y="209550"/>
            <a:ext cx="7505700" cy="533400"/>
          </a:xfrm>
        </p:spPr>
        <p:txBody>
          <a:bodyPr/>
          <a:lstStyle/>
          <a:p>
            <a:r>
              <a:rPr lang="en-US" dirty="0" smtClean="0"/>
              <a:t>Unclear Pronoun Reference</a:t>
            </a:r>
            <a:endParaRPr lang="en-US" dirty="0"/>
          </a:p>
        </p:txBody>
      </p:sp>
      <p:sp>
        <p:nvSpPr>
          <p:cNvPr id="3" name="Text Placeholder 2"/>
          <p:cNvSpPr>
            <a:spLocks noGrp="1"/>
          </p:cNvSpPr>
          <p:nvPr>
            <p:ph type="body" idx="1"/>
          </p:nvPr>
        </p:nvSpPr>
        <p:spPr>
          <a:xfrm>
            <a:off x="457200" y="742950"/>
            <a:ext cx="8153400" cy="4114800"/>
          </a:xfrm>
        </p:spPr>
        <p:txBody>
          <a:bodyPr/>
          <a:lstStyle/>
          <a:p>
            <a:pPr marL="146050" indent="0">
              <a:buNone/>
            </a:pPr>
            <a:r>
              <a:rPr lang="en-US" sz="1600" b="1" dirty="0"/>
              <a:t>Unclear Pronoun Reference</a:t>
            </a:r>
            <a:r>
              <a:rPr lang="en-US" sz="1600" dirty="0"/>
              <a:t> makes sentences confusing, vague, and difficult to understand. </a:t>
            </a:r>
            <a:r>
              <a:rPr lang="en-US" sz="1600" dirty="0" smtClean="0"/>
              <a:t>The pronoun usually refer to the noun that comes right before it, but sometimes the sentence is not clearly structured that it is unclear what the pronoun refers to. A</a:t>
            </a:r>
            <a:r>
              <a:rPr lang="en-US" sz="1600" dirty="0"/>
              <a:t> </a:t>
            </a:r>
            <a:r>
              <a:rPr lang="en-US" sz="1600" b="1" dirty="0"/>
              <a:t>pronoun</a:t>
            </a:r>
            <a:r>
              <a:rPr lang="en-US" sz="1600" dirty="0"/>
              <a:t> </a:t>
            </a:r>
            <a:r>
              <a:rPr lang="en-US" sz="1600" dirty="0" smtClean="0"/>
              <a:t>(he, she, it, I , we, you, they, our, your, my, her, his, him, etc) refers </a:t>
            </a:r>
            <a:r>
              <a:rPr lang="en-US" sz="1600" dirty="0"/>
              <a:t>to a noun. An antecedent is the noun to </a:t>
            </a:r>
            <a:r>
              <a:rPr lang="en-US" sz="1600" dirty="0" smtClean="0"/>
              <a:t>which </a:t>
            </a:r>
            <a:r>
              <a:rPr lang="en-US" sz="1600" dirty="0"/>
              <a:t>the </a:t>
            </a:r>
            <a:r>
              <a:rPr lang="en-US" sz="1600" b="1" dirty="0" smtClean="0"/>
              <a:t>pronoun </a:t>
            </a:r>
            <a:r>
              <a:rPr lang="en-US" sz="1600" dirty="0" smtClean="0"/>
              <a:t>refers.</a:t>
            </a:r>
          </a:p>
          <a:p>
            <a:pPr marL="146050" indent="0">
              <a:buNone/>
            </a:pPr>
            <a:endParaRPr lang="en-US" sz="1600" dirty="0" smtClean="0"/>
          </a:p>
          <a:p>
            <a:pPr marL="146050" indent="0">
              <a:buNone/>
            </a:pPr>
            <a:r>
              <a:rPr lang="en-US" sz="1600" dirty="0" smtClean="0">
                <a:solidFill>
                  <a:srgbClr val="FF0000"/>
                </a:solidFill>
              </a:rPr>
              <a:t>Ex. </a:t>
            </a:r>
            <a:r>
              <a:rPr lang="en-US" sz="1600" dirty="0">
                <a:solidFill>
                  <a:srgbClr val="FF0000"/>
                </a:solidFill>
              </a:rPr>
              <a:t>Larissa worked in a national forest last summer, which may be her career </a:t>
            </a:r>
            <a:r>
              <a:rPr lang="en-US" sz="1600" dirty="0" smtClean="0">
                <a:solidFill>
                  <a:srgbClr val="FF0000"/>
                </a:solidFill>
              </a:rPr>
              <a:t>choice.</a:t>
            </a:r>
          </a:p>
          <a:p>
            <a:pPr marL="146050" indent="0">
              <a:buNone/>
            </a:pPr>
            <a:r>
              <a:rPr lang="en-US" sz="1600" b="1" dirty="0" smtClean="0">
                <a:solidFill>
                  <a:srgbClr val="00B050"/>
                </a:solidFill>
              </a:rPr>
              <a:t>Correction: Larissa worked in a national forest last summer; forest management may be her career choice.</a:t>
            </a:r>
          </a:p>
          <a:p>
            <a:pPr marL="146050" indent="0">
              <a:buNone/>
            </a:pPr>
            <a:endParaRPr lang="en-US" sz="1600" dirty="0" smtClean="0"/>
          </a:p>
          <a:p>
            <a:pPr marL="146050" indent="0">
              <a:buNone/>
            </a:pPr>
            <a:r>
              <a:rPr lang="en-US" sz="1600" dirty="0" smtClean="0">
                <a:solidFill>
                  <a:srgbClr val="FF0000"/>
                </a:solidFill>
              </a:rPr>
              <a:t>Ex. </a:t>
            </a:r>
            <a:r>
              <a:rPr lang="en-US" sz="1600" dirty="0">
                <a:solidFill>
                  <a:srgbClr val="FF0000"/>
                </a:solidFill>
              </a:rPr>
              <a:t>Edwin told Kenny that Dr. Wilson suspected that </a:t>
            </a:r>
            <a:r>
              <a:rPr lang="en-US" sz="1600" b="1" i="1" dirty="0">
                <a:solidFill>
                  <a:srgbClr val="FF0000"/>
                </a:solidFill>
              </a:rPr>
              <a:t>he</a:t>
            </a:r>
            <a:r>
              <a:rPr lang="en-US" sz="1600" dirty="0">
                <a:solidFill>
                  <a:srgbClr val="FF0000"/>
                </a:solidFill>
              </a:rPr>
              <a:t> cheated on the chemistry </a:t>
            </a:r>
            <a:r>
              <a:rPr lang="en-US" sz="1600" dirty="0" smtClean="0">
                <a:solidFill>
                  <a:srgbClr val="FF0000"/>
                </a:solidFill>
              </a:rPr>
              <a:t>exam.</a:t>
            </a:r>
          </a:p>
          <a:p>
            <a:pPr marL="146050" indent="0">
              <a:buNone/>
            </a:pPr>
            <a:r>
              <a:rPr lang="en-US" sz="1600" b="1" dirty="0" smtClean="0">
                <a:solidFill>
                  <a:srgbClr val="00B050"/>
                </a:solidFill>
              </a:rPr>
              <a:t>Correction: </a:t>
            </a:r>
            <a:r>
              <a:rPr lang="en-US" sz="1600" b="1" dirty="0">
                <a:solidFill>
                  <a:srgbClr val="00B050"/>
                </a:solidFill>
              </a:rPr>
              <a:t>Edwin told Kenny that Dr. Wilson suspected that </a:t>
            </a:r>
            <a:r>
              <a:rPr lang="en-US" sz="1600" b="1" i="1" dirty="0">
                <a:solidFill>
                  <a:srgbClr val="00B050"/>
                </a:solidFill>
              </a:rPr>
              <a:t>Edwin</a:t>
            </a:r>
            <a:r>
              <a:rPr lang="en-US" sz="1600" b="1" dirty="0">
                <a:solidFill>
                  <a:srgbClr val="00B050"/>
                </a:solidFill>
              </a:rPr>
              <a:t> cheated on the chemistry exam.</a:t>
            </a:r>
          </a:p>
        </p:txBody>
      </p:sp>
    </p:spTree>
    <p:extLst>
      <p:ext uri="{BB962C8B-B14F-4D97-AF65-F5344CB8AC3E}">
        <p14:creationId xmlns:p14="http://schemas.microsoft.com/office/powerpoint/2010/main" xmlns="" val="15502915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9150" y="285750"/>
            <a:ext cx="7505700" cy="533400"/>
          </a:xfrm>
        </p:spPr>
        <p:txBody>
          <a:bodyPr/>
          <a:lstStyle/>
          <a:p>
            <a:r>
              <a:rPr lang="en-US" dirty="0" smtClean="0"/>
              <a:t>Incorrect Pronoun Case</a:t>
            </a:r>
            <a:endParaRPr lang="en-US" dirty="0"/>
          </a:p>
        </p:txBody>
      </p:sp>
      <p:sp>
        <p:nvSpPr>
          <p:cNvPr id="3" name="Text Placeholder 2"/>
          <p:cNvSpPr>
            <a:spLocks noGrp="1"/>
          </p:cNvSpPr>
          <p:nvPr>
            <p:ph type="body" idx="1"/>
          </p:nvPr>
        </p:nvSpPr>
        <p:spPr>
          <a:xfrm>
            <a:off x="533400" y="971550"/>
            <a:ext cx="8077200" cy="3733800"/>
          </a:xfrm>
        </p:spPr>
        <p:txBody>
          <a:bodyPr/>
          <a:lstStyle/>
          <a:p>
            <a:pPr marL="146050" indent="0">
              <a:buNone/>
            </a:pPr>
            <a:r>
              <a:rPr lang="en-US" sz="1600" dirty="0"/>
              <a:t>A </a:t>
            </a:r>
            <a:r>
              <a:rPr lang="en-US" sz="1600" b="1" dirty="0"/>
              <a:t>pronoun</a:t>
            </a:r>
            <a:r>
              <a:rPr lang="en-US" sz="1600" dirty="0"/>
              <a:t> (</a:t>
            </a:r>
            <a:r>
              <a:rPr lang="en-US" sz="1600" i="1" dirty="0"/>
              <a:t>I, me, he, she, herself, you, it, that, they, each, few, many, who, whoever, whose, someone, everybody</a:t>
            </a:r>
            <a:r>
              <a:rPr lang="en-US" sz="1600" dirty="0"/>
              <a:t>, etc.) is a word that takes the place of a noun. </a:t>
            </a:r>
            <a:endParaRPr lang="en-US" sz="1600" dirty="0" smtClean="0"/>
          </a:p>
          <a:p>
            <a:pPr marL="146050" indent="0">
              <a:buNone/>
            </a:pPr>
            <a:endParaRPr lang="en-US" sz="1600" dirty="0" smtClean="0"/>
          </a:p>
          <a:p>
            <a:pPr marL="146050" indent="0">
              <a:buNone/>
            </a:pPr>
            <a:r>
              <a:rPr lang="en-US" sz="1600" dirty="0" smtClean="0"/>
              <a:t>In </a:t>
            </a:r>
            <a:r>
              <a:rPr lang="en-US" sz="1600" dirty="0"/>
              <a:t>the sentence </a:t>
            </a:r>
            <a:r>
              <a:rPr lang="en-US" sz="1600" i="1" dirty="0">
                <a:solidFill>
                  <a:srgbClr val="FF0000"/>
                </a:solidFill>
              </a:rPr>
              <a:t>Joe saw Jill, and he waved at </a:t>
            </a:r>
            <a:r>
              <a:rPr lang="en-US" sz="1600" i="1" dirty="0" smtClean="0">
                <a:solidFill>
                  <a:srgbClr val="FF0000"/>
                </a:solidFill>
              </a:rPr>
              <a:t>her</a:t>
            </a:r>
            <a:r>
              <a:rPr lang="en-US" sz="1600" dirty="0" smtClean="0">
                <a:solidFill>
                  <a:srgbClr val="FF0000"/>
                </a:solidFill>
              </a:rPr>
              <a:t>, </a:t>
            </a:r>
            <a:r>
              <a:rPr lang="en-US" sz="1600" dirty="0" smtClean="0"/>
              <a:t>the </a:t>
            </a:r>
            <a:r>
              <a:rPr lang="en-US" sz="1600" dirty="0"/>
              <a:t>pronouns </a:t>
            </a:r>
            <a:r>
              <a:rPr lang="en-US" sz="1600" i="1" dirty="0"/>
              <a:t>he</a:t>
            </a:r>
            <a:r>
              <a:rPr lang="en-US" sz="1600" dirty="0"/>
              <a:t> and </a:t>
            </a:r>
            <a:r>
              <a:rPr lang="en-US" sz="1600" i="1" dirty="0"/>
              <a:t>her</a:t>
            </a:r>
            <a:r>
              <a:rPr lang="en-US" sz="1600" dirty="0"/>
              <a:t> take the place of </a:t>
            </a:r>
            <a:r>
              <a:rPr lang="en-US" sz="1600" i="1" dirty="0"/>
              <a:t>Joe</a:t>
            </a:r>
            <a:r>
              <a:rPr lang="en-US" sz="1600" dirty="0"/>
              <a:t> and </a:t>
            </a:r>
            <a:r>
              <a:rPr lang="en-US" sz="1600" i="1" dirty="0"/>
              <a:t>Jill</a:t>
            </a:r>
            <a:r>
              <a:rPr lang="en-US" sz="1600" dirty="0"/>
              <a:t>, respectively. There are three types of pronouns: </a:t>
            </a:r>
            <a:r>
              <a:rPr lang="en-US" sz="1600" b="1" dirty="0"/>
              <a:t>subject</a:t>
            </a:r>
            <a:r>
              <a:rPr lang="en-US" sz="1600" dirty="0"/>
              <a:t> (for example, </a:t>
            </a:r>
            <a:r>
              <a:rPr lang="en-US" sz="1600" i="1" dirty="0"/>
              <a:t>he</a:t>
            </a:r>
            <a:r>
              <a:rPr lang="en-US" sz="1600" dirty="0"/>
              <a:t>); </a:t>
            </a:r>
            <a:r>
              <a:rPr lang="en-US" sz="1600" b="1" dirty="0"/>
              <a:t>object</a:t>
            </a:r>
            <a:r>
              <a:rPr lang="en-US" sz="1600" dirty="0"/>
              <a:t>(</a:t>
            </a:r>
            <a:r>
              <a:rPr lang="en-US" sz="1600" i="1" dirty="0"/>
              <a:t>him</a:t>
            </a:r>
            <a:r>
              <a:rPr lang="en-US" sz="1600" dirty="0"/>
              <a:t>); or </a:t>
            </a:r>
            <a:r>
              <a:rPr lang="en-US" sz="1600" b="1" dirty="0"/>
              <a:t>possessive</a:t>
            </a:r>
            <a:r>
              <a:rPr lang="en-US" sz="1600" dirty="0"/>
              <a:t> (</a:t>
            </a:r>
            <a:r>
              <a:rPr lang="en-US" sz="1600" i="1" dirty="0"/>
              <a:t>his</a:t>
            </a:r>
            <a:r>
              <a:rPr lang="en-US" sz="1600" dirty="0"/>
              <a:t>).</a:t>
            </a:r>
          </a:p>
          <a:p>
            <a:pPr marL="146050" indent="0">
              <a:buNone/>
            </a:pPr>
            <a:endParaRPr lang="en-US" sz="1600" dirty="0"/>
          </a:p>
          <a:p>
            <a:pPr marL="146050" indent="0">
              <a:buNone/>
            </a:pPr>
            <a:r>
              <a:rPr lang="en-US" sz="1600" b="1" dirty="0"/>
              <a:t>Correct pronoun case requires different </a:t>
            </a:r>
            <a:r>
              <a:rPr lang="en-US" sz="1600" b="1" u="sng" dirty="0"/>
              <a:t>forms</a:t>
            </a:r>
            <a:r>
              <a:rPr lang="en-US" sz="1600" b="1" dirty="0"/>
              <a:t> of personal pronouns for different jobs in </a:t>
            </a:r>
            <a:r>
              <a:rPr lang="en-US" sz="1600" b="1" dirty="0" smtClean="0"/>
              <a:t>sentences: Subjective; Objective; Possessive.</a:t>
            </a:r>
          </a:p>
          <a:p>
            <a:pPr marL="146050" indent="0">
              <a:buNone/>
            </a:pPr>
            <a:endParaRPr lang="en-US" dirty="0"/>
          </a:p>
          <a:p>
            <a:pPr marL="146050" indent="0">
              <a:buNone/>
            </a:pPr>
            <a:endParaRPr lang="en-US" dirty="0"/>
          </a:p>
        </p:txBody>
      </p:sp>
    </p:spTree>
    <p:extLst>
      <p:ext uri="{BB962C8B-B14F-4D97-AF65-F5344CB8AC3E}">
        <p14:creationId xmlns:p14="http://schemas.microsoft.com/office/powerpoint/2010/main" xmlns="" val="13134896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Shape 135"/>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What is proofreading?</a:t>
            </a:r>
            <a:endParaRPr/>
          </a:p>
        </p:txBody>
      </p:sp>
      <p:sp>
        <p:nvSpPr>
          <p:cNvPr id="136" name="Shape 136"/>
          <p:cNvSpPr txBox="1">
            <a:spLocks noGrp="1"/>
          </p:cNvSpPr>
          <p:nvPr>
            <p:ph type="body" idx="1"/>
          </p:nvPr>
        </p:nvSpPr>
        <p:spPr>
          <a:xfrm>
            <a:off x="819150" y="1611075"/>
            <a:ext cx="7505700" cy="24480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r>
              <a:rPr lang="en" sz="2400" dirty="0"/>
              <a:t>Proofreading is the final step in the editing process. It is the examination of a text to identify and fix errors and mistakes in grammar, spelling, and style. </a:t>
            </a:r>
            <a:endParaRPr sz="24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19150" y="819150"/>
            <a:ext cx="7505700" cy="3619575"/>
          </a:xfrm>
        </p:spPr>
        <p:txBody>
          <a:bodyPr/>
          <a:lstStyle/>
          <a:p>
            <a:pPr marL="146050" indent="0">
              <a:buNone/>
            </a:pP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585352" y="971550"/>
            <a:ext cx="6048375" cy="3124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5346265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14400" y="514350"/>
            <a:ext cx="7620000" cy="4185761"/>
          </a:xfrm>
          <a:prstGeom prst="rect">
            <a:avLst/>
          </a:prstGeom>
        </p:spPr>
        <p:txBody>
          <a:bodyPr wrap="square">
            <a:spAutoFit/>
          </a:bodyPr>
          <a:lstStyle/>
          <a:p>
            <a:pPr marL="146050" indent="0">
              <a:buNone/>
            </a:pPr>
            <a:r>
              <a:rPr lang="en-US" b="1" dirty="0"/>
              <a:t>Determine whether the pronoun is being used as a subject, or an object, or a possessive in the sentence, and select the pronoun form to match either as singular or </a:t>
            </a:r>
            <a:r>
              <a:rPr lang="en-US" b="1" dirty="0" smtClean="0"/>
              <a:t>plural</a:t>
            </a:r>
            <a:r>
              <a:rPr lang="en-US" b="1" dirty="0"/>
              <a:t>:</a:t>
            </a:r>
          </a:p>
          <a:p>
            <a:pPr marL="146050" indent="0">
              <a:buNone/>
            </a:pPr>
            <a:endParaRPr lang="en-US" b="1" dirty="0"/>
          </a:p>
          <a:p>
            <a:pPr marL="285750" indent="-285750">
              <a:buFont typeface="Arial" panose="020B0604020202020204" pitchFamily="34" charset="0"/>
              <a:buChar char="•"/>
            </a:pPr>
            <a:r>
              <a:rPr lang="en-US" dirty="0"/>
              <a:t>Castro's communist principles inevitably led to an ideological conflict between </a:t>
            </a:r>
            <a:r>
              <a:rPr lang="en-US" b="1" u="sng" dirty="0"/>
              <a:t>he </a:t>
            </a:r>
            <a:r>
              <a:rPr lang="en-US" dirty="0"/>
              <a:t>and President </a:t>
            </a:r>
            <a:r>
              <a:rPr lang="en-US" dirty="0" smtClean="0"/>
              <a:t>Kennedy.</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b="1" u="sng" dirty="0" smtClean="0"/>
              <a:t>Her</a:t>
            </a:r>
            <a:r>
              <a:rPr lang="en-US" dirty="0" smtClean="0"/>
              <a:t> </a:t>
            </a:r>
            <a:r>
              <a:rPr lang="en-US" dirty="0"/>
              <a:t>and the other dancers carried their own </a:t>
            </a:r>
            <a:r>
              <a:rPr lang="en-US" dirty="0" smtClean="0"/>
              <a:t>luggage.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Franco </a:t>
            </a:r>
            <a:r>
              <a:rPr lang="en-US" dirty="0"/>
              <a:t>bought lottery tickets for </a:t>
            </a:r>
            <a:r>
              <a:rPr lang="en-US" b="1" u="sng" dirty="0"/>
              <a:t>they</a:t>
            </a:r>
            <a:r>
              <a:rPr lang="en-US" dirty="0"/>
              <a:t> and his </a:t>
            </a:r>
            <a:r>
              <a:rPr lang="en-US" dirty="0" smtClean="0"/>
              <a:t>cousins.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We </a:t>
            </a:r>
            <a:r>
              <a:rPr lang="en-US" dirty="0"/>
              <a:t>had looked forward to the return of the Olympic champion to the games, but we hardly recognized </a:t>
            </a:r>
            <a:r>
              <a:rPr lang="en-US" b="1" u="sng" dirty="0"/>
              <a:t>them</a:t>
            </a:r>
            <a:r>
              <a:rPr lang="en-US" dirty="0"/>
              <a:t> from across the field</a:t>
            </a:r>
            <a:r>
              <a:rPr lang="en-US" dirty="0" smtClean="0"/>
              <a:t>.</a:t>
            </a:r>
          </a:p>
          <a:p>
            <a:endParaRPr lang="en-US" dirty="0" smtClean="0"/>
          </a:p>
          <a:p>
            <a:pPr marL="285750" indent="-285750">
              <a:buFont typeface="Arial" panose="020B0604020202020204" pitchFamily="34" charset="0"/>
              <a:buChar char="•"/>
            </a:pPr>
            <a:r>
              <a:rPr lang="en-US" dirty="0" smtClean="0"/>
              <a:t>Both Jill and </a:t>
            </a:r>
            <a:r>
              <a:rPr lang="en-US" b="1" u="sng" dirty="0" smtClean="0"/>
              <a:t>me </a:t>
            </a:r>
            <a:r>
              <a:rPr lang="en-US" dirty="0" smtClean="0"/>
              <a:t>are going to Stanford.</a:t>
            </a:r>
            <a:br>
              <a:rPr lang="en-US" dirty="0" smtClean="0"/>
            </a:br>
            <a:endParaRPr lang="en-US" dirty="0" smtClean="0"/>
          </a:p>
          <a:p>
            <a:pPr marL="285750" indent="-285750">
              <a:buFont typeface="Arial" panose="020B0604020202020204" pitchFamily="34" charset="0"/>
              <a:buChar char="•"/>
            </a:pPr>
            <a:r>
              <a:rPr lang="en-US" dirty="0" smtClean="0"/>
              <a:t>The student, as well as his friends, lost </a:t>
            </a:r>
            <a:r>
              <a:rPr lang="en-US" b="1" u="sng" dirty="0" smtClean="0"/>
              <a:t>their </a:t>
            </a:r>
            <a:r>
              <a:rPr lang="en-US" dirty="0" smtClean="0"/>
              <a:t>luggage.</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Between you and</a:t>
            </a:r>
            <a:r>
              <a:rPr lang="en-US" b="1" u="sng" dirty="0" smtClean="0"/>
              <a:t> I</a:t>
            </a:r>
            <a:r>
              <a:rPr lang="en-US" dirty="0" smtClean="0"/>
              <a:t>, this was the most uncomfortable situation ever. </a:t>
            </a:r>
          </a:p>
        </p:txBody>
      </p:sp>
    </p:spTree>
    <p:extLst>
      <p:ext uri="{BB962C8B-B14F-4D97-AF65-F5344CB8AC3E}">
        <p14:creationId xmlns:p14="http://schemas.microsoft.com/office/powerpoint/2010/main" xmlns="" val="6962124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Shape 166"/>
          <p:cNvSpPr txBox="1">
            <a:spLocks noGrp="1"/>
          </p:cNvSpPr>
          <p:nvPr>
            <p:ph type="title"/>
          </p:nvPr>
        </p:nvSpPr>
        <p:spPr>
          <a:xfrm>
            <a:off x="838200" y="209550"/>
            <a:ext cx="7505700" cy="533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dirty="0"/>
              <a:t>It’s Your Turn To Try...</a:t>
            </a:r>
            <a:endParaRPr/>
          </a:p>
        </p:txBody>
      </p:sp>
      <p:sp>
        <p:nvSpPr>
          <p:cNvPr id="167" name="Shape 167"/>
          <p:cNvSpPr txBox="1">
            <a:spLocks noGrp="1"/>
          </p:cNvSpPr>
          <p:nvPr>
            <p:ph type="body" idx="1"/>
          </p:nvPr>
        </p:nvSpPr>
        <p:spPr>
          <a:xfrm>
            <a:off x="304800" y="742950"/>
            <a:ext cx="8610600" cy="41910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1400" i="1" dirty="0"/>
              <a:t>Identify the mistakes in this document.</a:t>
            </a:r>
            <a:endParaRPr sz="1400" i="1" dirty="0"/>
          </a:p>
          <a:p>
            <a:pPr marL="0" lvl="0" indent="0">
              <a:spcBef>
                <a:spcPts val="1600"/>
              </a:spcBef>
              <a:spcAft>
                <a:spcPts val="0"/>
              </a:spcAft>
              <a:buNone/>
            </a:pPr>
            <a:r>
              <a:rPr lang="en" sz="1400" dirty="0"/>
              <a:t>with the invention of the personal computer and the Internet, a new age in communications begins. now people could communicate fastest and more easily than ever before. Writing, editing, and storing information became quick and easy. It was no longest necessary to write draft after draft when changes could be made so easily using a word Processor program. Messages, could now be sent in no time to anywhere in the world, without addressing envelopes or licking stamps. </a:t>
            </a:r>
          </a:p>
          <a:p>
            <a:pPr marL="0" lvl="0" indent="0">
              <a:spcBef>
                <a:spcPts val="1600"/>
              </a:spcBef>
              <a:spcAft>
                <a:spcPts val="0"/>
              </a:spcAft>
              <a:buNone/>
            </a:pPr>
            <a:r>
              <a:rPr lang="en" sz="1400" dirty="0" smtClean="0"/>
              <a:t>Century most early, around the year 1450 a similar revolution in communications had occurred in Germany. This happened when Johannes Gutenberg invented the printing press. Gutenberg was not the first person to use printing to copy a peace of writing. printing was already being invented in China, where they used clay to print oriental characters. Small items, such as posters and flyers, were already being printed in Europe too, using the woodblock method of printing. Books and other largest works, however, were still being copied by hand. At this time, books were usually produced only in latin, and only the most educated people read them. Gutenbergs' printing press was about to change all of this.</a:t>
            </a:r>
            <a:endParaRPr sz="1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Shape 172"/>
          <p:cNvSpPr txBox="1">
            <a:spLocks noGrp="1"/>
          </p:cNvSpPr>
          <p:nvPr>
            <p:ph type="body" idx="1"/>
          </p:nvPr>
        </p:nvSpPr>
        <p:spPr>
          <a:xfrm>
            <a:off x="533400" y="361950"/>
            <a:ext cx="8077200" cy="4419600"/>
          </a:xfrm>
          <a:prstGeom prst="rect">
            <a:avLst/>
          </a:prstGeom>
        </p:spPr>
        <p:txBody>
          <a:bodyPr spcFirstLastPara="1" wrap="square" lIns="91425" tIns="91425" rIns="91425" bIns="91425" anchor="t" anchorCtr="0">
            <a:noAutofit/>
          </a:bodyPr>
          <a:lstStyle/>
          <a:p>
            <a:pPr marL="0" lvl="0" indent="457200">
              <a:spcBef>
                <a:spcPts val="0"/>
              </a:spcBef>
              <a:spcAft>
                <a:spcPts val="0"/>
              </a:spcAft>
              <a:buNone/>
            </a:pPr>
            <a:r>
              <a:rPr lang="en" sz="1600" u="sng" dirty="0">
                <a:solidFill>
                  <a:srgbClr val="FF0000"/>
                </a:solidFill>
              </a:rPr>
              <a:t>W</a:t>
            </a:r>
            <a:r>
              <a:rPr lang="en" sz="1600" dirty="0"/>
              <a:t>ith the invention of the personal computer and the Internet, a new age in communications </a:t>
            </a:r>
            <a:r>
              <a:rPr lang="en" sz="1600" u="sng" dirty="0">
                <a:solidFill>
                  <a:srgbClr val="FF0000"/>
                </a:solidFill>
              </a:rPr>
              <a:t>began</a:t>
            </a:r>
            <a:r>
              <a:rPr lang="en" sz="1600" dirty="0"/>
              <a:t>. </a:t>
            </a:r>
            <a:r>
              <a:rPr lang="en" sz="1600" u="sng" dirty="0">
                <a:solidFill>
                  <a:srgbClr val="FF0000"/>
                </a:solidFill>
              </a:rPr>
              <a:t>N</a:t>
            </a:r>
            <a:r>
              <a:rPr lang="en" sz="1600" dirty="0"/>
              <a:t>ow people could communicate </a:t>
            </a:r>
            <a:r>
              <a:rPr lang="en" sz="1600" u="sng" dirty="0">
                <a:solidFill>
                  <a:srgbClr val="FF0000"/>
                </a:solidFill>
              </a:rPr>
              <a:t>faster</a:t>
            </a:r>
            <a:r>
              <a:rPr lang="en" sz="1600" dirty="0"/>
              <a:t> and more easily than ever before. Writing, editing, and storing information became quick and easy. It was no longest necessary to write draft after draft when changes could be made so easily using a word </a:t>
            </a:r>
            <a:r>
              <a:rPr lang="en" sz="1600" u="sng" dirty="0">
                <a:solidFill>
                  <a:srgbClr val="FF0000"/>
                </a:solidFill>
              </a:rPr>
              <a:t>processor</a:t>
            </a:r>
            <a:r>
              <a:rPr lang="en" sz="1600" dirty="0"/>
              <a:t> program. Messages</a:t>
            </a:r>
            <a:r>
              <a:rPr lang="en" sz="1600" dirty="0">
                <a:solidFill>
                  <a:srgbClr val="FF0000"/>
                </a:solidFill>
              </a:rPr>
              <a:t>, </a:t>
            </a:r>
            <a:r>
              <a:rPr lang="en" sz="1600" dirty="0"/>
              <a:t>could now be sent in no time to anywhere in the world, without addressing envelopes or licking stamps. </a:t>
            </a:r>
            <a:endParaRPr sz="1600"/>
          </a:p>
          <a:p>
            <a:pPr marL="0" lvl="0" indent="457200">
              <a:spcBef>
                <a:spcPts val="1600"/>
              </a:spcBef>
              <a:spcAft>
                <a:spcPts val="1600"/>
              </a:spcAft>
              <a:buNone/>
            </a:pPr>
            <a:r>
              <a:rPr lang="en" sz="1600" u="sng" dirty="0">
                <a:solidFill>
                  <a:srgbClr val="FF0000"/>
                </a:solidFill>
              </a:rPr>
              <a:t>Centuries</a:t>
            </a:r>
            <a:r>
              <a:rPr lang="en" sz="1600" dirty="0"/>
              <a:t> most early, around the year 1450</a:t>
            </a:r>
            <a:r>
              <a:rPr lang="en" sz="1600" dirty="0">
                <a:solidFill>
                  <a:srgbClr val="FF0000"/>
                </a:solidFill>
              </a:rPr>
              <a:t>,</a:t>
            </a:r>
            <a:r>
              <a:rPr lang="en" sz="1600" dirty="0"/>
              <a:t> a similar revolution in communications had occurred in Germany. This happened when Johannes Gutenberg invented the printing press. Gutenberg was not the first person to use printing to copy a </a:t>
            </a:r>
            <a:r>
              <a:rPr lang="en" sz="1600" u="sng" dirty="0">
                <a:solidFill>
                  <a:srgbClr val="FF0000"/>
                </a:solidFill>
              </a:rPr>
              <a:t>piece</a:t>
            </a:r>
            <a:r>
              <a:rPr lang="en" sz="1600" dirty="0"/>
              <a:t> of writing. </a:t>
            </a:r>
            <a:r>
              <a:rPr lang="en" sz="1600" u="sng" dirty="0">
                <a:solidFill>
                  <a:srgbClr val="FF0000"/>
                </a:solidFill>
              </a:rPr>
              <a:t>P</a:t>
            </a:r>
            <a:r>
              <a:rPr lang="en" sz="1600" dirty="0"/>
              <a:t>rinting was already being invented in China, where they used clay to print oriental characters. Small items, such as posters and flyers, were already being printed in Europe too, using the woodblock method of printing. Books and other largest works, however, were still being copied by hand. At this time, books were usually produced only in</a:t>
            </a:r>
            <a:r>
              <a:rPr lang="en" sz="1600" u="sng" dirty="0">
                <a:solidFill>
                  <a:srgbClr val="FF0000"/>
                </a:solidFill>
              </a:rPr>
              <a:t> L</a:t>
            </a:r>
            <a:r>
              <a:rPr lang="en" sz="1600" dirty="0"/>
              <a:t>atin, and only the most educated people read them. </a:t>
            </a:r>
            <a:r>
              <a:rPr lang="en" sz="1600" u="sng" dirty="0">
                <a:solidFill>
                  <a:srgbClr val="FF0000"/>
                </a:solidFill>
              </a:rPr>
              <a:t>Gutenberg's</a:t>
            </a:r>
            <a:r>
              <a:rPr lang="en" sz="1600" dirty="0"/>
              <a:t> printing press was about to change all of this. </a:t>
            </a:r>
            <a:endParaRPr sz="1600"/>
          </a:p>
        </p:txBody>
      </p:sp>
      <p:sp>
        <p:nvSpPr>
          <p:cNvPr id="173" name="Shape 173"/>
          <p:cNvSpPr/>
          <p:nvPr/>
        </p:nvSpPr>
        <p:spPr>
          <a:xfrm>
            <a:off x="605650" y="894900"/>
            <a:ext cx="605700" cy="244200"/>
          </a:xfrm>
          <a:prstGeom prst="righ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Shape 141"/>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Editing vs. Proofreading</a:t>
            </a:r>
            <a:endParaRPr/>
          </a:p>
        </p:txBody>
      </p:sp>
      <p:pic>
        <p:nvPicPr>
          <p:cNvPr id="142" name="Shape 142"/>
          <p:cNvPicPr preferRelativeResize="0"/>
          <p:nvPr/>
        </p:nvPicPr>
        <p:blipFill>
          <a:blip r:embed="rId3">
            <a:alphaModFix/>
          </a:blip>
          <a:stretch>
            <a:fillRect/>
          </a:stretch>
        </p:blipFill>
        <p:spPr>
          <a:xfrm>
            <a:off x="1600025" y="1555874"/>
            <a:ext cx="2751400" cy="3056213"/>
          </a:xfrm>
          <a:prstGeom prst="rect">
            <a:avLst/>
          </a:prstGeom>
          <a:noFill/>
          <a:ln>
            <a:noFill/>
          </a:ln>
        </p:spPr>
      </p:pic>
      <p:pic>
        <p:nvPicPr>
          <p:cNvPr id="143" name="Shape 143"/>
          <p:cNvPicPr preferRelativeResize="0"/>
          <p:nvPr/>
        </p:nvPicPr>
        <p:blipFill>
          <a:blip r:embed="rId4">
            <a:alphaModFix/>
          </a:blip>
          <a:stretch>
            <a:fillRect/>
          </a:stretch>
        </p:blipFill>
        <p:spPr>
          <a:xfrm>
            <a:off x="4559097" y="1564738"/>
            <a:ext cx="2751397" cy="3038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Shape 148"/>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Why is proofreading important?</a:t>
            </a:r>
            <a:endParaRPr/>
          </a:p>
        </p:txBody>
      </p:sp>
      <p:sp>
        <p:nvSpPr>
          <p:cNvPr id="149" name="Shape 149"/>
          <p:cNvSpPr txBox="1">
            <a:spLocks noGrp="1"/>
          </p:cNvSpPr>
          <p:nvPr>
            <p:ph type="body" idx="1"/>
          </p:nvPr>
        </p:nvSpPr>
        <p:spPr>
          <a:xfrm>
            <a:off x="819150" y="1728600"/>
            <a:ext cx="7505700" cy="24480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r>
              <a:rPr lang="en" sz="1800" dirty="0"/>
              <a:t>Proofreading can increase your likelihood to receive an A or even a job. It is important in all forms of writing from emails to resumes. Proofreading ensures that your writing is clear, clean, and precise. Without proofreading it can send the wrong message. Errors that may seem small to you can actually make you appear sloppy and unprofessional to employers, teachers, and others on the receiving end of your work.</a:t>
            </a:r>
            <a:r>
              <a:rPr lang="en" dirty="0"/>
              <a:t> </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Shape 160"/>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Strategies for Proofreading</a:t>
            </a:r>
            <a:endParaRPr/>
          </a:p>
        </p:txBody>
      </p:sp>
      <p:sp>
        <p:nvSpPr>
          <p:cNvPr id="161" name="Shape 161"/>
          <p:cNvSpPr txBox="1">
            <a:spLocks noGrp="1"/>
          </p:cNvSpPr>
          <p:nvPr>
            <p:ph type="body" idx="1"/>
          </p:nvPr>
        </p:nvSpPr>
        <p:spPr>
          <a:xfrm>
            <a:off x="819150" y="1502600"/>
            <a:ext cx="7505700" cy="3071400"/>
          </a:xfrm>
          <a:prstGeom prst="rect">
            <a:avLst/>
          </a:prstGeom>
        </p:spPr>
        <p:txBody>
          <a:bodyPr spcFirstLastPara="1" wrap="square" lIns="91425" tIns="91425" rIns="91425" bIns="91425" anchor="t" anchorCtr="0">
            <a:noAutofit/>
          </a:bodyPr>
          <a:lstStyle/>
          <a:p>
            <a:pPr marL="457200" lvl="0" indent="-342900" rtl="0">
              <a:lnSpc>
                <a:spcPct val="115000"/>
              </a:lnSpc>
              <a:spcBef>
                <a:spcPts val="0"/>
              </a:spcBef>
              <a:spcAft>
                <a:spcPts val="0"/>
              </a:spcAft>
              <a:buClr>
                <a:srgbClr val="333333"/>
              </a:buClr>
              <a:buSzPts val="1800"/>
              <a:buChar char="●"/>
            </a:pPr>
            <a:r>
              <a:rPr lang="en" sz="1800" dirty="0">
                <a:solidFill>
                  <a:srgbClr val="333333"/>
                </a:solidFill>
              </a:rPr>
              <a:t>Do not rely entirely on spelling checkers</a:t>
            </a:r>
            <a:endParaRPr sz="1800" dirty="0">
              <a:solidFill>
                <a:srgbClr val="333333"/>
              </a:solidFill>
            </a:endParaRPr>
          </a:p>
          <a:p>
            <a:pPr marL="457200" lvl="0" indent="-342900" rtl="0">
              <a:lnSpc>
                <a:spcPct val="115000"/>
              </a:lnSpc>
              <a:spcBef>
                <a:spcPts val="0"/>
              </a:spcBef>
              <a:spcAft>
                <a:spcPts val="0"/>
              </a:spcAft>
              <a:buClr>
                <a:srgbClr val="333333"/>
              </a:buClr>
              <a:buSzPts val="1800"/>
              <a:buChar char="●"/>
            </a:pPr>
            <a:r>
              <a:rPr lang="en" sz="1800" dirty="0">
                <a:solidFill>
                  <a:srgbClr val="333333"/>
                </a:solidFill>
              </a:rPr>
              <a:t>Grammar checkers can be even more problematic</a:t>
            </a:r>
            <a:endParaRPr sz="1800" dirty="0">
              <a:solidFill>
                <a:srgbClr val="333333"/>
              </a:solidFill>
            </a:endParaRPr>
          </a:p>
          <a:p>
            <a:pPr marL="457200" lvl="0" indent="-342900" rtl="0">
              <a:lnSpc>
                <a:spcPct val="115000"/>
              </a:lnSpc>
              <a:spcBef>
                <a:spcPts val="0"/>
              </a:spcBef>
              <a:spcAft>
                <a:spcPts val="0"/>
              </a:spcAft>
              <a:buClr>
                <a:srgbClr val="333333"/>
              </a:buClr>
              <a:buSzPts val="1800"/>
              <a:buChar char="●"/>
            </a:pPr>
            <a:r>
              <a:rPr lang="en" sz="1800" dirty="0">
                <a:solidFill>
                  <a:srgbClr val="333333"/>
                </a:solidFill>
              </a:rPr>
              <a:t>Proofread for only one kind of error at a time</a:t>
            </a:r>
            <a:endParaRPr sz="1800" dirty="0">
              <a:solidFill>
                <a:srgbClr val="333333"/>
              </a:solidFill>
            </a:endParaRPr>
          </a:p>
          <a:p>
            <a:pPr marL="457200" lvl="0" indent="-342900" rtl="0">
              <a:lnSpc>
                <a:spcPct val="115000"/>
              </a:lnSpc>
              <a:spcBef>
                <a:spcPts val="0"/>
              </a:spcBef>
              <a:spcAft>
                <a:spcPts val="0"/>
              </a:spcAft>
              <a:buClr>
                <a:srgbClr val="333333"/>
              </a:buClr>
              <a:buSzPts val="1800"/>
              <a:buChar char="●"/>
            </a:pPr>
            <a:r>
              <a:rPr lang="en" sz="1800" dirty="0">
                <a:solidFill>
                  <a:srgbClr val="333333"/>
                </a:solidFill>
              </a:rPr>
              <a:t>Read slow and read every word</a:t>
            </a:r>
            <a:endParaRPr sz="1800" dirty="0">
              <a:solidFill>
                <a:srgbClr val="333333"/>
              </a:solidFill>
            </a:endParaRPr>
          </a:p>
          <a:p>
            <a:pPr marL="457200" lvl="0" indent="-342900" rtl="0">
              <a:lnSpc>
                <a:spcPct val="115000"/>
              </a:lnSpc>
              <a:spcBef>
                <a:spcPts val="0"/>
              </a:spcBef>
              <a:spcAft>
                <a:spcPts val="0"/>
              </a:spcAft>
              <a:buClr>
                <a:srgbClr val="333333"/>
              </a:buClr>
              <a:buSzPts val="1800"/>
              <a:buChar char="●"/>
            </a:pPr>
            <a:r>
              <a:rPr lang="en" sz="1800" dirty="0">
                <a:solidFill>
                  <a:srgbClr val="333333"/>
                </a:solidFill>
              </a:rPr>
              <a:t>Separate the text into individual sentences</a:t>
            </a:r>
            <a:endParaRPr sz="1800" dirty="0">
              <a:solidFill>
                <a:srgbClr val="333333"/>
              </a:solidFill>
            </a:endParaRPr>
          </a:p>
          <a:p>
            <a:pPr marL="457200" lvl="0" indent="-342900" rtl="0">
              <a:lnSpc>
                <a:spcPct val="115000"/>
              </a:lnSpc>
              <a:spcBef>
                <a:spcPts val="0"/>
              </a:spcBef>
              <a:spcAft>
                <a:spcPts val="0"/>
              </a:spcAft>
              <a:buClr>
                <a:srgbClr val="333333"/>
              </a:buClr>
              <a:buSzPts val="1800"/>
              <a:buChar char="●"/>
            </a:pPr>
            <a:r>
              <a:rPr lang="en" sz="1800" dirty="0">
                <a:solidFill>
                  <a:srgbClr val="333333"/>
                </a:solidFill>
              </a:rPr>
              <a:t>Circle every punctuation mark</a:t>
            </a:r>
            <a:endParaRPr sz="1800" dirty="0">
              <a:solidFill>
                <a:srgbClr val="333333"/>
              </a:solidFill>
            </a:endParaRPr>
          </a:p>
          <a:p>
            <a:pPr marL="457200" lvl="0" indent="-342900" rtl="0">
              <a:lnSpc>
                <a:spcPct val="115000"/>
              </a:lnSpc>
              <a:spcBef>
                <a:spcPts val="0"/>
              </a:spcBef>
              <a:spcAft>
                <a:spcPts val="0"/>
              </a:spcAft>
              <a:buClr>
                <a:srgbClr val="333333"/>
              </a:buClr>
              <a:buSzPts val="1800"/>
              <a:buChar char="●"/>
            </a:pPr>
            <a:r>
              <a:rPr lang="en" sz="1800" dirty="0">
                <a:solidFill>
                  <a:srgbClr val="333333"/>
                </a:solidFill>
              </a:rPr>
              <a:t>Read the paper backwards</a:t>
            </a:r>
            <a:endParaRPr sz="1800" dirty="0">
              <a:solidFill>
                <a:srgbClr val="333333"/>
              </a:solidFill>
            </a:endParaRPr>
          </a:p>
          <a:p>
            <a:pPr marL="457200" lvl="0" indent="-342900" rtl="0">
              <a:lnSpc>
                <a:spcPct val="115000"/>
              </a:lnSpc>
              <a:spcBef>
                <a:spcPts val="0"/>
              </a:spcBef>
              <a:spcAft>
                <a:spcPts val="0"/>
              </a:spcAft>
              <a:buClr>
                <a:srgbClr val="333333"/>
              </a:buClr>
              <a:buSzPts val="1800"/>
              <a:buChar char="●"/>
            </a:pPr>
            <a:r>
              <a:rPr lang="en" sz="1800" dirty="0">
                <a:solidFill>
                  <a:srgbClr val="333333"/>
                </a:solidFill>
              </a:rPr>
              <a:t>When in doubt, look it up</a:t>
            </a:r>
            <a:endParaRPr sz="1800" dirty="0">
              <a:solidFill>
                <a:srgbClr val="333333"/>
              </a:solidFill>
            </a:endParaRPr>
          </a:p>
          <a:p>
            <a:pPr marL="457200" lvl="0" indent="-342900" rtl="0">
              <a:lnSpc>
                <a:spcPct val="115000"/>
              </a:lnSpc>
              <a:spcBef>
                <a:spcPts val="0"/>
              </a:spcBef>
              <a:spcAft>
                <a:spcPts val="0"/>
              </a:spcAft>
              <a:buClr>
                <a:srgbClr val="333333"/>
              </a:buClr>
              <a:buSzPts val="1800"/>
              <a:buChar char="●"/>
            </a:pPr>
            <a:r>
              <a:rPr lang="en" sz="1800" dirty="0">
                <a:solidFill>
                  <a:srgbClr val="333333"/>
                </a:solidFill>
              </a:rPr>
              <a:t>Work from a printout, not a computer screen</a:t>
            </a:r>
            <a:endParaRPr sz="1800" dirty="0">
              <a:solidFill>
                <a:srgbClr val="333333"/>
              </a:solidFill>
            </a:endParaRPr>
          </a:p>
          <a:p>
            <a:pPr marL="0" lvl="0" indent="0">
              <a:spcBef>
                <a:spcPts val="1500"/>
              </a:spcBef>
              <a:spcAft>
                <a:spcPts val="1600"/>
              </a:spcAft>
              <a:buNone/>
            </a:pP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Shape 154"/>
          <p:cNvSpPr txBox="1">
            <a:spLocks noGrp="1"/>
          </p:cNvSpPr>
          <p:nvPr>
            <p:ph type="title"/>
          </p:nvPr>
        </p:nvSpPr>
        <p:spPr>
          <a:xfrm>
            <a:off x="819150" y="438150"/>
            <a:ext cx="7505700" cy="685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dirty="0"/>
              <a:t>Things to Look For When Proofreading</a:t>
            </a:r>
            <a:endParaRPr/>
          </a:p>
        </p:txBody>
      </p:sp>
      <p:sp>
        <p:nvSpPr>
          <p:cNvPr id="155" name="Shape 155"/>
          <p:cNvSpPr txBox="1">
            <a:spLocks noGrp="1"/>
          </p:cNvSpPr>
          <p:nvPr>
            <p:ph type="body" idx="1"/>
          </p:nvPr>
        </p:nvSpPr>
        <p:spPr>
          <a:xfrm>
            <a:off x="609600" y="1047750"/>
            <a:ext cx="8077200" cy="3733799"/>
          </a:xfrm>
          <a:prstGeom prst="rect">
            <a:avLst/>
          </a:prstGeom>
        </p:spPr>
        <p:txBody>
          <a:bodyPr spcFirstLastPara="1" wrap="square" lIns="91425" tIns="91425" rIns="91425" bIns="91425" anchor="t" anchorCtr="0">
            <a:noAutofit/>
          </a:bodyPr>
          <a:lstStyle/>
          <a:p>
            <a:pPr marL="457200" lvl="0" indent="-304800" rtl="0">
              <a:lnSpc>
                <a:spcPct val="150000"/>
              </a:lnSpc>
              <a:spcBef>
                <a:spcPts val="0"/>
              </a:spcBef>
              <a:spcAft>
                <a:spcPts val="0"/>
              </a:spcAft>
              <a:buClr>
                <a:srgbClr val="000000"/>
              </a:buClr>
              <a:buSzPts val="1200"/>
              <a:buAutoNum type="arabicPeriod"/>
            </a:pPr>
            <a:r>
              <a:rPr lang="en" sz="1200" dirty="0">
                <a:solidFill>
                  <a:srgbClr val="000000"/>
                </a:solidFill>
                <a:highlight>
                  <a:srgbClr val="FFFFFF"/>
                </a:highlight>
                <a:latin typeface="+mn-lt"/>
              </a:rPr>
              <a:t>Sentence </a:t>
            </a:r>
            <a:r>
              <a:rPr lang="en" sz="1200" dirty="0" smtClean="0">
                <a:solidFill>
                  <a:srgbClr val="000000"/>
                </a:solidFill>
                <a:highlight>
                  <a:srgbClr val="FFFFFF"/>
                </a:highlight>
                <a:latin typeface="+mn-lt"/>
              </a:rPr>
              <a:t>fragments</a:t>
            </a:r>
          </a:p>
          <a:p>
            <a:pPr marL="457200" lvl="0" indent="-304800" rtl="0">
              <a:lnSpc>
                <a:spcPct val="150000"/>
              </a:lnSpc>
              <a:spcBef>
                <a:spcPts val="0"/>
              </a:spcBef>
              <a:spcAft>
                <a:spcPts val="0"/>
              </a:spcAft>
              <a:buClr>
                <a:srgbClr val="000000"/>
              </a:buClr>
              <a:buSzPts val="1200"/>
              <a:buAutoNum type="arabicPeriod"/>
            </a:pPr>
            <a:r>
              <a:rPr lang="en-US" sz="1400" dirty="0" smtClean="0">
                <a:solidFill>
                  <a:srgbClr val="000000"/>
                </a:solidFill>
                <a:highlight>
                  <a:srgbClr val="FFFFFF"/>
                </a:highlight>
                <a:latin typeface="+mn-lt"/>
              </a:rPr>
              <a:t>S</a:t>
            </a:r>
            <a:r>
              <a:rPr lang="en" sz="1400" dirty="0" smtClean="0">
                <a:solidFill>
                  <a:srgbClr val="000000"/>
                </a:solidFill>
                <a:highlight>
                  <a:srgbClr val="FFFFFF"/>
                </a:highlight>
                <a:latin typeface="+mn-lt"/>
              </a:rPr>
              <a:t>ubject-verb Agreement</a:t>
            </a:r>
            <a:endParaRPr sz="1400" dirty="0">
              <a:solidFill>
                <a:srgbClr val="000000"/>
              </a:solidFill>
              <a:highlight>
                <a:srgbClr val="FFFFFF"/>
              </a:highlight>
              <a:latin typeface="+mn-lt"/>
            </a:endParaRPr>
          </a:p>
          <a:p>
            <a:pPr marL="457200" lvl="0" indent="-304800" rtl="0">
              <a:lnSpc>
                <a:spcPct val="150000"/>
              </a:lnSpc>
              <a:spcBef>
                <a:spcPts val="0"/>
              </a:spcBef>
              <a:spcAft>
                <a:spcPts val="0"/>
              </a:spcAft>
              <a:buClr>
                <a:srgbClr val="000000"/>
              </a:buClr>
              <a:buSzPts val="1200"/>
              <a:buAutoNum type="arabicPeriod"/>
            </a:pPr>
            <a:r>
              <a:rPr lang="en" sz="1400" dirty="0">
                <a:solidFill>
                  <a:srgbClr val="000000"/>
                </a:solidFill>
                <a:highlight>
                  <a:srgbClr val="FFFFFF"/>
                </a:highlight>
                <a:latin typeface="+mn-lt"/>
              </a:rPr>
              <a:t>Sentence sprawl (run-on sentences)</a:t>
            </a:r>
            <a:endParaRPr sz="1400" dirty="0">
              <a:solidFill>
                <a:srgbClr val="000000"/>
              </a:solidFill>
              <a:highlight>
                <a:srgbClr val="FFFFFF"/>
              </a:highlight>
              <a:latin typeface="+mn-lt"/>
            </a:endParaRPr>
          </a:p>
          <a:p>
            <a:pPr marL="457200" lvl="0" indent="-304800" rtl="0">
              <a:lnSpc>
                <a:spcPct val="150000"/>
              </a:lnSpc>
              <a:spcBef>
                <a:spcPts val="0"/>
              </a:spcBef>
              <a:spcAft>
                <a:spcPts val="0"/>
              </a:spcAft>
              <a:buClr>
                <a:srgbClr val="000000"/>
              </a:buClr>
              <a:buSzPts val="1200"/>
              <a:buAutoNum type="arabicPeriod"/>
            </a:pPr>
            <a:r>
              <a:rPr lang="en" sz="1400" dirty="0">
                <a:solidFill>
                  <a:srgbClr val="000000"/>
                </a:solidFill>
                <a:highlight>
                  <a:srgbClr val="FFFFFF"/>
                </a:highlight>
                <a:latin typeface="+mn-lt"/>
              </a:rPr>
              <a:t>Misplaced and dangling modifiers</a:t>
            </a:r>
            <a:endParaRPr sz="1400" dirty="0">
              <a:solidFill>
                <a:srgbClr val="000000"/>
              </a:solidFill>
              <a:highlight>
                <a:srgbClr val="FFFFFF"/>
              </a:highlight>
              <a:latin typeface="+mn-lt"/>
            </a:endParaRPr>
          </a:p>
          <a:p>
            <a:pPr marL="457200" lvl="0" indent="-304800" rtl="0">
              <a:lnSpc>
                <a:spcPct val="150000"/>
              </a:lnSpc>
              <a:spcBef>
                <a:spcPts val="0"/>
              </a:spcBef>
              <a:spcAft>
                <a:spcPts val="0"/>
              </a:spcAft>
              <a:buClr>
                <a:srgbClr val="000000"/>
              </a:buClr>
              <a:buSzPts val="1200"/>
              <a:buAutoNum type="arabicPeriod"/>
            </a:pPr>
            <a:r>
              <a:rPr lang="en" sz="1400" dirty="0">
                <a:solidFill>
                  <a:srgbClr val="000000"/>
                </a:solidFill>
                <a:highlight>
                  <a:srgbClr val="FFFFFF"/>
                </a:highlight>
                <a:latin typeface="+mn-lt"/>
              </a:rPr>
              <a:t>Faulty parallelism</a:t>
            </a:r>
            <a:endParaRPr sz="1400" dirty="0">
              <a:solidFill>
                <a:srgbClr val="000000"/>
              </a:solidFill>
              <a:highlight>
                <a:srgbClr val="FFFFFF"/>
              </a:highlight>
              <a:latin typeface="+mn-lt"/>
            </a:endParaRPr>
          </a:p>
          <a:p>
            <a:pPr marL="457200" lvl="0" indent="-304800" rtl="0">
              <a:lnSpc>
                <a:spcPct val="150000"/>
              </a:lnSpc>
              <a:spcBef>
                <a:spcPts val="0"/>
              </a:spcBef>
              <a:spcAft>
                <a:spcPts val="0"/>
              </a:spcAft>
              <a:buClr>
                <a:srgbClr val="000000"/>
              </a:buClr>
              <a:buSzPts val="1200"/>
              <a:buAutoNum type="arabicPeriod"/>
            </a:pPr>
            <a:r>
              <a:rPr lang="en" sz="1400" dirty="0">
                <a:solidFill>
                  <a:srgbClr val="000000"/>
                </a:solidFill>
                <a:highlight>
                  <a:srgbClr val="FFFFFF"/>
                </a:highlight>
                <a:latin typeface="+mn-lt"/>
              </a:rPr>
              <a:t>Unclear pronoun reference</a:t>
            </a:r>
            <a:endParaRPr sz="1400" dirty="0">
              <a:solidFill>
                <a:srgbClr val="000000"/>
              </a:solidFill>
              <a:highlight>
                <a:srgbClr val="FFFFFF"/>
              </a:highlight>
              <a:latin typeface="+mn-lt"/>
            </a:endParaRPr>
          </a:p>
          <a:p>
            <a:pPr marL="457200" lvl="0" indent="-304800" rtl="0">
              <a:lnSpc>
                <a:spcPct val="150000"/>
              </a:lnSpc>
              <a:spcBef>
                <a:spcPts val="0"/>
              </a:spcBef>
              <a:spcAft>
                <a:spcPts val="0"/>
              </a:spcAft>
              <a:buClr>
                <a:srgbClr val="000000"/>
              </a:buClr>
              <a:buSzPts val="1200"/>
              <a:buAutoNum type="arabicPeriod"/>
            </a:pPr>
            <a:r>
              <a:rPr lang="en" sz="1400" dirty="0">
                <a:solidFill>
                  <a:srgbClr val="000000"/>
                </a:solidFill>
                <a:latin typeface="+mn-lt"/>
              </a:rPr>
              <a:t> I</a:t>
            </a:r>
            <a:r>
              <a:rPr lang="en" sz="1400" dirty="0">
                <a:solidFill>
                  <a:srgbClr val="000000"/>
                </a:solidFill>
                <a:highlight>
                  <a:srgbClr val="FFFFFF"/>
                </a:highlight>
                <a:latin typeface="+mn-lt"/>
              </a:rPr>
              <a:t>ncorrect pronoun case</a:t>
            </a:r>
            <a:endParaRPr sz="1400" dirty="0">
              <a:solidFill>
                <a:srgbClr val="000000"/>
              </a:solidFill>
              <a:highlight>
                <a:srgbClr val="FFFFFF"/>
              </a:highlight>
              <a:latin typeface="+mn-lt"/>
            </a:endParaRPr>
          </a:p>
          <a:p>
            <a:pPr marL="457200" lvl="0" indent="-304800" rtl="0">
              <a:lnSpc>
                <a:spcPct val="150000"/>
              </a:lnSpc>
              <a:spcBef>
                <a:spcPts val="0"/>
              </a:spcBef>
              <a:spcAft>
                <a:spcPts val="0"/>
              </a:spcAft>
              <a:buClr>
                <a:srgbClr val="000000"/>
              </a:buClr>
              <a:buSzPts val="1200"/>
              <a:buAutoNum type="arabicPeriod"/>
            </a:pPr>
            <a:r>
              <a:rPr lang="en" sz="1400" dirty="0" smtClean="0">
                <a:solidFill>
                  <a:srgbClr val="000000"/>
                </a:solidFill>
                <a:highlight>
                  <a:srgbClr val="FFFFFF"/>
                </a:highlight>
                <a:latin typeface="+mn-lt"/>
              </a:rPr>
              <a:t>Superfluous </a:t>
            </a:r>
            <a:r>
              <a:rPr lang="en" sz="1400" dirty="0">
                <a:solidFill>
                  <a:srgbClr val="000000"/>
                </a:solidFill>
                <a:highlight>
                  <a:srgbClr val="FFFFFF"/>
                </a:highlight>
                <a:latin typeface="+mn-lt"/>
              </a:rPr>
              <a:t>commas</a:t>
            </a:r>
            <a:endParaRPr sz="1400" dirty="0">
              <a:solidFill>
                <a:srgbClr val="000000"/>
              </a:solidFill>
              <a:highlight>
                <a:srgbClr val="FFFFFF"/>
              </a:highlight>
              <a:latin typeface="+mn-lt"/>
            </a:endParaRPr>
          </a:p>
          <a:p>
            <a:pPr marL="457200" lvl="0" indent="-304800" rtl="0">
              <a:lnSpc>
                <a:spcPct val="150000"/>
              </a:lnSpc>
              <a:spcBef>
                <a:spcPts val="0"/>
              </a:spcBef>
              <a:spcAft>
                <a:spcPts val="0"/>
              </a:spcAft>
              <a:buClr>
                <a:srgbClr val="000000"/>
              </a:buClr>
              <a:buSzPts val="1200"/>
              <a:buAutoNum type="arabicPeriod"/>
            </a:pPr>
            <a:r>
              <a:rPr lang="en" sz="1400" dirty="0" smtClean="0">
                <a:solidFill>
                  <a:srgbClr val="000000"/>
                </a:solidFill>
                <a:highlight>
                  <a:srgbClr val="FFFFFF"/>
                </a:highlight>
                <a:latin typeface="+mn-lt"/>
              </a:rPr>
              <a:t>Apostrophe </a:t>
            </a:r>
            <a:r>
              <a:rPr lang="en" sz="1400" dirty="0">
                <a:solidFill>
                  <a:srgbClr val="000000"/>
                </a:solidFill>
                <a:highlight>
                  <a:srgbClr val="FFFFFF"/>
                </a:highlight>
                <a:latin typeface="+mn-lt"/>
              </a:rPr>
              <a:t>errors</a:t>
            </a:r>
            <a:endParaRPr sz="1400" dirty="0">
              <a:solidFill>
                <a:srgbClr val="000000"/>
              </a:solidFill>
              <a:highlight>
                <a:srgbClr val="FFFFFF"/>
              </a:highlight>
              <a:latin typeface="+mn-lt"/>
            </a:endParaRPr>
          </a:p>
          <a:p>
            <a:pPr marL="457200" lvl="0" indent="-304800" rtl="0">
              <a:lnSpc>
                <a:spcPct val="150000"/>
              </a:lnSpc>
              <a:spcBef>
                <a:spcPts val="0"/>
              </a:spcBef>
              <a:spcAft>
                <a:spcPts val="0"/>
              </a:spcAft>
              <a:buClr>
                <a:srgbClr val="000000"/>
              </a:buClr>
              <a:buSzPts val="1200"/>
              <a:buAutoNum type="arabicPeriod"/>
            </a:pPr>
            <a:r>
              <a:rPr lang="en" sz="1400" dirty="0">
                <a:solidFill>
                  <a:srgbClr val="000000"/>
                </a:solidFill>
                <a:highlight>
                  <a:srgbClr val="FFFFFF"/>
                </a:highlight>
                <a:latin typeface="+mn-lt"/>
              </a:rPr>
              <a:t>Words easily confused</a:t>
            </a:r>
            <a:endParaRPr sz="1400" dirty="0">
              <a:solidFill>
                <a:srgbClr val="000000"/>
              </a:solidFill>
              <a:highlight>
                <a:srgbClr val="FFFFFF"/>
              </a:highlight>
              <a:latin typeface="+mn-lt"/>
            </a:endParaRPr>
          </a:p>
          <a:p>
            <a:pPr marL="457200" lvl="0" indent="-304800" rtl="0">
              <a:lnSpc>
                <a:spcPct val="150000"/>
              </a:lnSpc>
              <a:spcBef>
                <a:spcPts val="0"/>
              </a:spcBef>
              <a:spcAft>
                <a:spcPts val="0"/>
              </a:spcAft>
              <a:buClr>
                <a:srgbClr val="000000"/>
              </a:buClr>
              <a:buSzPts val="1200"/>
              <a:buAutoNum type="arabicPeriod"/>
            </a:pPr>
            <a:r>
              <a:rPr lang="en" sz="1400" dirty="0">
                <a:solidFill>
                  <a:srgbClr val="000000"/>
                </a:solidFill>
                <a:highlight>
                  <a:srgbClr val="FFFFFF"/>
                </a:highlight>
                <a:latin typeface="+mn-lt"/>
              </a:rPr>
              <a:t>Misspellings</a:t>
            </a:r>
            <a:endParaRPr sz="1400" dirty="0">
              <a:solidFill>
                <a:srgbClr val="000000"/>
              </a:solidFill>
              <a:highlight>
                <a:srgbClr val="FFFFFF"/>
              </a:highlight>
              <a:latin typeface="+mn-lt"/>
            </a:endParaRPr>
          </a:p>
          <a:p>
            <a:pPr marL="0" lvl="0" indent="0">
              <a:spcBef>
                <a:spcPts val="0"/>
              </a:spcBef>
              <a:spcAft>
                <a:spcPts val="1600"/>
              </a:spcAft>
              <a:buNone/>
            </a:pP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04800" y="361950"/>
            <a:ext cx="8534400" cy="4572000"/>
          </a:xfrm>
        </p:spPr>
        <p:txBody>
          <a:bodyPr/>
          <a:lstStyle/>
          <a:p>
            <a:r>
              <a:rPr lang="en-US" sz="1600" b="1" dirty="0" smtClean="0"/>
              <a:t>What is a Subject?</a:t>
            </a:r>
          </a:p>
          <a:p>
            <a:pPr marL="146050" indent="0">
              <a:buNone/>
            </a:pPr>
            <a:r>
              <a:rPr lang="en-US" sz="1600" dirty="0" smtClean="0"/>
              <a:t>The </a:t>
            </a:r>
            <a:r>
              <a:rPr lang="en-US" sz="1600" b="1" dirty="0" smtClean="0"/>
              <a:t>subject</a:t>
            </a:r>
            <a:r>
              <a:rPr lang="en-US" sz="1600" dirty="0" smtClean="0"/>
              <a:t> of a sentence is the person, place, thing, or idea that is </a:t>
            </a:r>
            <a:r>
              <a:rPr lang="en-US" sz="1600" i="1" dirty="0" smtClean="0"/>
              <a:t>doing</a:t>
            </a:r>
            <a:r>
              <a:rPr lang="en-US" sz="1600" dirty="0" smtClean="0"/>
              <a:t> or </a:t>
            </a:r>
            <a:r>
              <a:rPr lang="en-US" sz="1600" i="1" dirty="0" smtClean="0"/>
              <a:t>being</a:t>
            </a:r>
            <a:r>
              <a:rPr lang="en-US" sz="1600" dirty="0" smtClean="0"/>
              <a:t> something. You can find the subject of a sentence if you can find the </a:t>
            </a:r>
            <a:r>
              <a:rPr lang="en-US" sz="1600" b="1" dirty="0" smtClean="0">
                <a:hlinkClick r:id="rId2"/>
              </a:rPr>
              <a:t>verb</a:t>
            </a:r>
            <a:r>
              <a:rPr lang="en-US" sz="1600" dirty="0" smtClean="0"/>
              <a:t>. </a:t>
            </a:r>
          </a:p>
          <a:p>
            <a:pPr marL="146050" indent="0">
              <a:buNone/>
            </a:pPr>
            <a:r>
              <a:rPr lang="en-US" sz="1600" dirty="0" smtClean="0"/>
              <a:t>Ask the question, "Who or what 'verbs' or '</a:t>
            </a:r>
            <a:r>
              <a:rPr lang="en-US" sz="1600" dirty="0" err="1" smtClean="0"/>
              <a:t>verbed</a:t>
            </a:r>
            <a:r>
              <a:rPr lang="en-US" sz="1600" dirty="0" smtClean="0"/>
              <a:t>'?" and the answer to that question is the subject. </a:t>
            </a:r>
          </a:p>
          <a:p>
            <a:pPr marL="146050" indent="0">
              <a:buNone/>
            </a:pPr>
            <a:r>
              <a:rPr lang="en-US" sz="1600" dirty="0" smtClean="0"/>
              <a:t>For instance, in the sentence "</a:t>
            </a:r>
            <a:r>
              <a:rPr lang="en-US" sz="1600" b="1" u="sng" dirty="0" smtClean="0"/>
              <a:t>The computers </a:t>
            </a:r>
            <a:r>
              <a:rPr lang="en-US" sz="1600" dirty="0" smtClean="0"/>
              <a:t>in the Learning Center must be replaced." </a:t>
            </a:r>
          </a:p>
          <a:p>
            <a:pPr marL="146050" indent="0">
              <a:buNone/>
            </a:pPr>
            <a:r>
              <a:rPr lang="en-US" sz="1600" dirty="0" smtClean="0"/>
              <a:t>The verb is "must be replaced." </a:t>
            </a:r>
            <a:r>
              <a:rPr lang="en-US" sz="1600" u="sng" dirty="0" smtClean="0"/>
              <a:t>What</a:t>
            </a:r>
            <a:r>
              <a:rPr lang="en-US" sz="1600" dirty="0" smtClean="0"/>
              <a:t> must be replaced? The </a:t>
            </a:r>
            <a:r>
              <a:rPr lang="en-US" sz="1600" i="1" dirty="0" smtClean="0"/>
              <a:t>computers</a:t>
            </a:r>
            <a:r>
              <a:rPr lang="en-US" sz="1600" dirty="0" smtClean="0"/>
              <a:t>. So the subject is "computers." </a:t>
            </a:r>
          </a:p>
          <a:p>
            <a:r>
              <a:rPr lang="en-US" sz="1600" dirty="0" smtClean="0"/>
              <a:t>Subject: Sometimes, though, a simple subject can be more than one word, even an entire clause. </a:t>
            </a:r>
          </a:p>
          <a:p>
            <a:pPr marL="146050" indent="0">
              <a:buNone/>
            </a:pPr>
            <a:r>
              <a:rPr lang="en-US" sz="1600" u="sng" dirty="0" smtClean="0"/>
              <a:t>Ex. What he had already forgotten about computer repair</a:t>
            </a:r>
            <a:r>
              <a:rPr lang="en-US" sz="1600" dirty="0" smtClean="0"/>
              <a:t> could fill whole volumes.</a:t>
            </a:r>
          </a:p>
          <a:p>
            <a:pPr marL="146050" indent="0">
              <a:buNone/>
            </a:pPr>
            <a:endParaRPr lang="en-US" sz="1600" dirty="0" smtClean="0"/>
          </a:p>
          <a:p>
            <a:r>
              <a:rPr lang="en-US" sz="1600" b="1" dirty="0" smtClean="0"/>
              <a:t>Compound Subject: </a:t>
            </a:r>
            <a:endParaRPr lang="en-US" sz="1600" dirty="0" smtClean="0"/>
          </a:p>
          <a:p>
            <a:pPr marL="146050" indent="0">
              <a:buNone/>
            </a:pPr>
            <a:r>
              <a:rPr lang="en-US" sz="1600" dirty="0" smtClean="0"/>
              <a:t>When a sentence has two or more </a:t>
            </a:r>
            <a:r>
              <a:rPr lang="en-US" sz="1600" b="1" dirty="0" smtClean="0"/>
              <a:t>subjects</a:t>
            </a:r>
            <a:r>
              <a:rPr lang="en-US" sz="1600" dirty="0" smtClean="0"/>
              <a:t>, that's called a </a:t>
            </a:r>
            <a:r>
              <a:rPr lang="en-US" sz="1600" b="1" dirty="0" smtClean="0"/>
              <a:t>compound subject</a:t>
            </a:r>
            <a:r>
              <a:rPr lang="en-US" sz="1600" dirty="0" smtClean="0"/>
              <a:t>. The individual </a:t>
            </a:r>
            <a:r>
              <a:rPr lang="en-US" sz="1600" b="1" dirty="0" smtClean="0"/>
              <a:t>subjects</a:t>
            </a:r>
            <a:r>
              <a:rPr lang="en-US" sz="1600" dirty="0" smtClean="0"/>
              <a:t> are joined by a coordinating conjunction (like and, or, neither, or nor). When the </a:t>
            </a:r>
            <a:r>
              <a:rPr lang="en-US" sz="1600" b="1" dirty="0" smtClean="0"/>
              <a:t>subjects</a:t>
            </a:r>
            <a:r>
              <a:rPr lang="en-US" sz="1600" dirty="0" smtClean="0"/>
              <a:t> are joined by "and," the verb agrees with the pronoun "they."</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8600" y="285750"/>
            <a:ext cx="8686800" cy="4648200"/>
          </a:xfrm>
        </p:spPr>
        <p:txBody>
          <a:bodyPr/>
          <a:lstStyle/>
          <a:p>
            <a:r>
              <a:rPr lang="en-US" sz="1600" b="1" dirty="0" smtClean="0"/>
              <a:t>What is a verb?</a:t>
            </a:r>
          </a:p>
          <a:p>
            <a:pPr marL="146050" indent="0">
              <a:buNone/>
            </a:pPr>
            <a:r>
              <a:rPr lang="en-US" sz="1600" dirty="0" smtClean="0"/>
              <a:t>It is a word used to describe an action, state, or occurrence, and forming the main part of the predicate of a sentence, such as </a:t>
            </a:r>
            <a:r>
              <a:rPr lang="en-US" sz="1600" i="1" dirty="0" smtClean="0"/>
              <a:t>hear</a:t>
            </a:r>
            <a:r>
              <a:rPr lang="en-US" sz="1600" dirty="0" smtClean="0"/>
              <a:t>, </a:t>
            </a:r>
            <a:r>
              <a:rPr lang="en-US" sz="1600" i="1" dirty="0" smtClean="0"/>
              <a:t>become</a:t>
            </a:r>
            <a:r>
              <a:rPr lang="en-US" sz="1600" dirty="0" smtClean="0"/>
              <a:t>, </a:t>
            </a:r>
            <a:r>
              <a:rPr lang="en-US" sz="1600" i="1" dirty="0" smtClean="0"/>
              <a:t>happen</a:t>
            </a:r>
            <a:r>
              <a:rPr lang="en-US" sz="1600" dirty="0" smtClean="0"/>
              <a:t>.</a:t>
            </a:r>
          </a:p>
          <a:p>
            <a:pPr marL="146050" indent="0">
              <a:buNone/>
            </a:pPr>
            <a:endParaRPr lang="en-US" sz="1600" dirty="0" smtClean="0"/>
          </a:p>
          <a:p>
            <a:r>
              <a:rPr lang="en-US" sz="1600" b="1" dirty="0" smtClean="0"/>
              <a:t>What is a predicate?</a:t>
            </a:r>
          </a:p>
          <a:p>
            <a:pPr marL="146050" indent="0">
              <a:buNone/>
            </a:pPr>
            <a:r>
              <a:rPr lang="en-US" sz="1600" dirty="0" smtClean="0"/>
              <a:t>The predicate of a sentence is the part that modifies the subject in some way. Because the subject is the person, place, or thing that a sentence is about, the predicate must contain a verb explaining what the subject does and can also include a modifier.</a:t>
            </a:r>
          </a:p>
          <a:p>
            <a:pPr marL="146050" indent="0">
              <a:buNone/>
            </a:pPr>
            <a:r>
              <a:rPr lang="en-US" sz="1600" dirty="0" smtClean="0"/>
              <a:t>A simple predicate is the word that shows the action in a sentence. It is used to tell you what the subject of the sentence does. Ex. She is dancing.</a:t>
            </a:r>
          </a:p>
          <a:p>
            <a:pPr marL="146050" indent="0">
              <a:buNone/>
            </a:pPr>
            <a:endParaRPr lang="en-US" sz="1600" dirty="0" smtClean="0"/>
          </a:p>
          <a:p>
            <a:pPr marL="146050" indent="0">
              <a:buNone/>
            </a:pPr>
            <a:r>
              <a:rPr lang="en-US" sz="1600" dirty="0" smtClean="0"/>
              <a:t>In addition to simple predicates, there are also compound predicates. A compound predicate gives two or more details about the same subject and has two or more verbs joined by a conjunction. </a:t>
            </a:r>
          </a:p>
          <a:p>
            <a:pPr marL="146050" indent="0">
              <a:buNone/>
            </a:pPr>
            <a:endParaRPr lang="en-US" sz="1600" dirty="0" smtClean="0"/>
          </a:p>
          <a:p>
            <a:pPr marL="146050" indent="0">
              <a:buNone/>
            </a:pPr>
            <a:r>
              <a:rPr lang="en-US" sz="1600" dirty="0" smtClean="0"/>
              <a:t>For example: "She visited her cousins and met all their friends." </a:t>
            </a:r>
          </a:p>
          <a:p>
            <a:pPr marL="146050" indent="0">
              <a:buNone/>
            </a:pPr>
            <a:r>
              <a:rPr lang="en-US" sz="1600" dirty="0" smtClean="0"/>
              <a:t>In this example, "she" is the subject and "visited" and "met" are the predicates joined by "and".</a:t>
            </a:r>
          </a:p>
          <a:p>
            <a:pPr marL="146050" indent="0">
              <a:buNone/>
            </a:pPr>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Subject-Verb Agreement</a:t>
            </a:r>
            <a:endParaRPr lang="en-US" dirty="0"/>
          </a:p>
        </p:txBody>
      </p:sp>
      <p:sp>
        <p:nvSpPr>
          <p:cNvPr id="3" name="Text Placeholder 2"/>
          <p:cNvSpPr>
            <a:spLocks noGrp="1"/>
          </p:cNvSpPr>
          <p:nvPr>
            <p:ph type="body" idx="1"/>
          </p:nvPr>
        </p:nvSpPr>
        <p:spPr/>
        <p:txBody>
          <a:bodyPr/>
          <a:lstStyle/>
          <a:p>
            <a:r>
              <a:rPr lang="en-US" sz="2800" dirty="0">
                <a:solidFill>
                  <a:schemeClr val="bg2"/>
                </a:solidFill>
              </a:rPr>
              <a:t>The subject of a sentence is the doer of the action, while the verb represents the action or state of being itself</a:t>
            </a:r>
            <a:r>
              <a:rPr lang="en-US" sz="2800" dirty="0" smtClean="0">
                <a:solidFill>
                  <a:schemeClr val="bg2"/>
                </a:solidFill>
              </a:rPr>
              <a:t>. Both the subject and the verb have to match, whether singular or plural.</a:t>
            </a:r>
            <a:endParaRPr lang="en-US" sz="2800" dirty="0">
              <a:solidFill>
                <a:schemeClr val="bg2"/>
              </a:solidFill>
            </a:endParaRPr>
          </a:p>
          <a:p>
            <a:endParaRPr lang="en-US" dirty="0"/>
          </a:p>
        </p:txBody>
      </p:sp>
    </p:spTree>
    <p:extLst>
      <p:ext uri="{BB962C8B-B14F-4D97-AF65-F5344CB8AC3E}">
        <p14:creationId xmlns:p14="http://schemas.microsoft.com/office/powerpoint/2010/main" xmlns="" val="3463907633"/>
      </p:ext>
    </p:extLst>
  </p:cSld>
  <p:clrMapOvr>
    <a:masterClrMapping/>
  </p:clrMapOvr>
</p:sld>
</file>

<file path=ppt/theme/theme1.xml><?xml version="1.0" encoding="utf-8"?>
<a:theme xmlns:a="http://schemas.openxmlformats.org/drawingml/2006/main"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TotalTime>
  <Words>1330</Words>
  <Application>Microsoft Office PowerPoint</Application>
  <PresentationFormat>On-screen Show (16:9)</PresentationFormat>
  <Paragraphs>171</Paragraphs>
  <Slides>23</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Nunito</vt:lpstr>
      <vt:lpstr>Calibri</vt:lpstr>
      <vt:lpstr>Shift</vt:lpstr>
      <vt:lpstr>The Writing and Reading Center  Grammar, Editing, and Proofreading Workshop</vt:lpstr>
      <vt:lpstr>What is proofreading?</vt:lpstr>
      <vt:lpstr>Editing vs. Proofreading</vt:lpstr>
      <vt:lpstr>Why is proofreading important?</vt:lpstr>
      <vt:lpstr>Strategies for Proofreading</vt:lpstr>
      <vt:lpstr>Things to Look For When Proofreading</vt:lpstr>
      <vt:lpstr>Slide 7</vt:lpstr>
      <vt:lpstr>Slide 8</vt:lpstr>
      <vt:lpstr>Subject-Verb Agreement</vt:lpstr>
      <vt:lpstr>Slide 10</vt:lpstr>
      <vt:lpstr>Slide 11</vt:lpstr>
      <vt:lpstr>Slide 12</vt:lpstr>
      <vt:lpstr>Sentence Fragments</vt:lpstr>
      <vt:lpstr>Slide 14</vt:lpstr>
      <vt:lpstr>Run-ons, Fused Sentences, and Comma Splices  </vt:lpstr>
      <vt:lpstr>Misplaced and Dangling Modifier</vt:lpstr>
      <vt:lpstr>Faulty Parallelism</vt:lpstr>
      <vt:lpstr>Unclear Pronoun Reference</vt:lpstr>
      <vt:lpstr>Incorrect Pronoun Case</vt:lpstr>
      <vt:lpstr>Slide 20</vt:lpstr>
      <vt:lpstr>Slide 21</vt:lpstr>
      <vt:lpstr>It’s Your Turn To Try...</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Writing and Reading Center Present:  Proofreading Workshop</dc:title>
  <dc:creator>Gamie, Samaa</dc:creator>
  <cp:lastModifiedBy>Samaa</cp:lastModifiedBy>
  <cp:revision>40</cp:revision>
  <dcterms:modified xsi:type="dcterms:W3CDTF">2019-08-18T23:00:04Z</dcterms:modified>
</cp:coreProperties>
</file>