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xlsx" ContentType="application/vnd.openxmlformats-officedocument.spreadsheetml.sheet"/>
  <Default Extension="svg" ContentType="image/svg+xml"/>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4"/>
  </p:sldMasterIdLst>
  <p:notesMasterIdLst>
    <p:notesMasterId r:id="rId33"/>
  </p:notesMasterIdLst>
  <p:handoutMasterIdLst>
    <p:handoutMasterId r:id="rId34"/>
  </p:handoutMasterIdLst>
  <p:sldIdLst>
    <p:sldId id="256" r:id="rId5"/>
    <p:sldId id="296" r:id="rId6"/>
    <p:sldId id="260" r:id="rId7"/>
    <p:sldId id="297" r:id="rId8"/>
    <p:sldId id="298" r:id="rId9"/>
    <p:sldId id="299" r:id="rId10"/>
    <p:sldId id="294" r:id="rId11"/>
    <p:sldId id="261" r:id="rId12"/>
    <p:sldId id="274" r:id="rId13"/>
    <p:sldId id="284" r:id="rId14"/>
    <p:sldId id="266" r:id="rId15"/>
    <p:sldId id="283" r:id="rId16"/>
    <p:sldId id="275" r:id="rId17"/>
    <p:sldId id="306" r:id="rId18"/>
    <p:sldId id="286" r:id="rId19"/>
    <p:sldId id="300" r:id="rId20"/>
    <p:sldId id="287" r:id="rId21"/>
    <p:sldId id="305" r:id="rId22"/>
    <p:sldId id="301" r:id="rId23"/>
    <p:sldId id="302" r:id="rId24"/>
    <p:sldId id="303" r:id="rId25"/>
    <p:sldId id="289" r:id="rId26"/>
    <p:sldId id="290" r:id="rId27"/>
    <p:sldId id="295" r:id="rId28"/>
    <p:sldId id="291" r:id="rId29"/>
    <p:sldId id="292" r:id="rId30"/>
    <p:sldId id="293" r:id="rId31"/>
    <p:sldId id="304" r:id="rId3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249951-2169-8987-6AFF-F893A21B17E2}" v="277" dt="2020-08-12T02:29:51.134"/>
    <p1510:client id="{4FF26FDA-6CAA-B662-4E90-8835BAA06990}" v="65" dt="2020-08-12T23:11:17.388"/>
    <p1510:client id="{75AD9239-1775-8F15-7B61-CAA6DF07C2AB}" v="1033" dt="2020-08-11T14:59:56.223"/>
    <p1510:client id="{E8BDE49C-0576-48D7-4385-C9B2A1303BE4}" v="1683" dt="2020-08-13T01:32:47.2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384" y="88"/>
      </p:cViewPr>
      <p:guideLst>
        <p:guide orient="horz" pos="2160"/>
        <p:guide pos="3840"/>
      </p:guideLst>
    </p:cSldViewPr>
  </p:slideViewPr>
  <p:notesTextViewPr>
    <p:cViewPr>
      <p:scale>
        <a:sx n="100" d="100"/>
        <a:sy n="100" d="100"/>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 Id="rId40" Type="http://schemas.microsoft.com/office/2015/10/relationships/revisionInfo" Target="revisionInfo.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1"/>
    </mc:Choice>
    <mc:Fallback>
      <c:style val="31"/>
    </mc:Fallback>
  </mc:AlternateContent>
  <c:chart>
    <c:title>
      <c:layout/>
      <c:overlay val="0"/>
    </c:title>
    <c:autoTitleDeleted val="0"/>
    <c:plotArea>
      <c:layout/>
      <c:pieChart>
        <c:varyColors val="1"/>
        <c:ser>
          <c:idx val="0"/>
          <c:order val="0"/>
          <c:tx>
            <c:strRef>
              <c:f>Sheet1!$B$1</c:f>
              <c:strCache>
                <c:ptCount val="1"/>
                <c:pt idx="0">
                  <c:v>Totals</c:v>
                </c:pt>
              </c:strCache>
            </c:strRef>
          </c:tx>
          <c:cat>
            <c:strRef>
              <c:f>Sheet1!$A$2:$A$4</c:f>
              <c:strCache>
                <c:ptCount val="3"/>
                <c:pt idx="0">
                  <c:v>Faculty 32</c:v>
                </c:pt>
                <c:pt idx="1">
                  <c:v>Online Courses 52</c:v>
                </c:pt>
                <c:pt idx="2">
                  <c:v>Students 480</c:v>
                </c:pt>
              </c:strCache>
            </c:strRef>
          </c:cat>
          <c:val>
            <c:numRef>
              <c:f>Sheet1!$B$2:$B$4</c:f>
              <c:numCache>
                <c:formatCode>General</c:formatCode>
                <c:ptCount val="3"/>
                <c:pt idx="0">
                  <c:v>32.0</c:v>
                </c:pt>
                <c:pt idx="1">
                  <c:v>52.0</c:v>
                </c:pt>
                <c:pt idx="2">
                  <c:v>480.0</c:v>
                </c:pt>
              </c:numCache>
            </c:numRef>
          </c:val>
          <c:extLst xmlns:c16r2="http://schemas.microsoft.com/office/drawing/2015/06/chart">
            <c:ext xmlns:c16="http://schemas.microsoft.com/office/drawing/2014/chart" uri="{C3380CC4-5D6E-409C-BE32-E72D297353CC}">
              <c16:uniqueId val="{00000000-0412-4F27-8C74-4E91B21802DB}"/>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589905868910969"/>
          <c:y val="0.237996663035479"/>
          <c:w val="0.399467540891977"/>
          <c:h val="0.566918320254736"/>
        </c:manualLayout>
      </c:layout>
      <c:overlay val="0"/>
      <c:txPr>
        <a:bodyPr/>
        <a:lstStyle/>
        <a:p>
          <a:pPr>
            <a:defRPr sz="2800"/>
          </a:pPr>
          <a:endParaRPr lang="en-US"/>
        </a:p>
      </c:txPr>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397643-8125-4F1C-A372-ECF3E023D39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5F46C7D-8C5B-44B8-885B-72B553DFBDED}">
      <dgm:prSet phldrT="[Text]"/>
      <dgm:spPr/>
      <dgm:t>
        <a:bodyPr/>
        <a:lstStyle/>
        <a:p>
          <a:r>
            <a:rPr lang="en-US"/>
            <a:t>Competitors</a:t>
          </a:r>
        </a:p>
      </dgm:t>
    </dgm:pt>
    <dgm:pt modelId="{CDD8B25A-7C01-4D26-B85F-59F94B555813}" type="parTrans" cxnId="{A5C46D86-E622-4CD3-AD5D-56F2787D9492}">
      <dgm:prSet/>
      <dgm:spPr/>
      <dgm:t>
        <a:bodyPr/>
        <a:lstStyle/>
        <a:p>
          <a:endParaRPr lang="en-US"/>
        </a:p>
      </dgm:t>
    </dgm:pt>
    <dgm:pt modelId="{845FF6B3-6688-4FCD-971F-F6007A755750}" type="sibTrans" cxnId="{A5C46D86-E622-4CD3-AD5D-56F2787D9492}">
      <dgm:prSet/>
      <dgm:spPr/>
      <dgm:t>
        <a:bodyPr/>
        <a:lstStyle/>
        <a:p>
          <a:endParaRPr lang="en-US"/>
        </a:p>
      </dgm:t>
    </dgm:pt>
    <dgm:pt modelId="{C8FCE1D5-0013-443B-BA52-E4A60EA3FE6D}">
      <dgm:prSet phldrT="[Text]"/>
      <dgm:spPr/>
      <dgm:t>
        <a:bodyPr/>
        <a:lstStyle/>
        <a:p>
          <a:r>
            <a:rPr lang="en-US"/>
            <a:t>BOT</a:t>
          </a:r>
        </a:p>
      </dgm:t>
    </dgm:pt>
    <dgm:pt modelId="{534C5E64-47EE-48C9-A4CD-A367C15C24CB}" type="parTrans" cxnId="{992753B7-1671-45EE-9A52-A87F63B4FA71}">
      <dgm:prSet/>
      <dgm:spPr/>
      <dgm:t>
        <a:bodyPr/>
        <a:lstStyle/>
        <a:p>
          <a:endParaRPr lang="en-US"/>
        </a:p>
      </dgm:t>
    </dgm:pt>
    <dgm:pt modelId="{1C2A5E08-29F2-4695-ACA7-95A34ECB417D}" type="sibTrans" cxnId="{992753B7-1671-45EE-9A52-A87F63B4FA71}">
      <dgm:prSet/>
      <dgm:spPr/>
      <dgm:t>
        <a:bodyPr/>
        <a:lstStyle/>
        <a:p>
          <a:endParaRPr lang="en-US"/>
        </a:p>
      </dgm:t>
    </dgm:pt>
    <dgm:pt modelId="{4F09627D-7E88-4601-93C1-4E2BFE4319F2}">
      <dgm:prSet phldrT="[Text]" custT="1"/>
      <dgm:spPr/>
      <dgm:t>
        <a:bodyPr/>
        <a:lstStyle/>
        <a:p>
          <a:r>
            <a:rPr lang="en-US" sz="3200"/>
            <a:t>The Board of Trustees voted prior to the beginning of summer online courses  to lower the cost of tuition</a:t>
          </a:r>
        </a:p>
      </dgm:t>
    </dgm:pt>
    <dgm:pt modelId="{3827320A-3550-4AEA-B735-11B701042E5A}" type="parTrans" cxnId="{369CCAA4-9D5F-464A-87CE-77B2EF21F0B8}">
      <dgm:prSet/>
      <dgm:spPr/>
      <dgm:t>
        <a:bodyPr/>
        <a:lstStyle/>
        <a:p>
          <a:endParaRPr lang="en-US"/>
        </a:p>
      </dgm:t>
    </dgm:pt>
    <dgm:pt modelId="{91466907-124C-4D4C-A391-76F7F2EEFEE7}" type="sibTrans" cxnId="{369CCAA4-9D5F-464A-87CE-77B2EF21F0B8}">
      <dgm:prSet/>
      <dgm:spPr/>
      <dgm:t>
        <a:bodyPr/>
        <a:lstStyle/>
        <a:p>
          <a:endParaRPr lang="en-US"/>
        </a:p>
      </dgm:t>
    </dgm:pt>
    <dgm:pt modelId="{9804C411-831F-4DA6-8B1B-9C583352CE3D}">
      <dgm:prSet phldrT="[Text]" custT="1"/>
      <dgm:spPr/>
      <dgm:t>
        <a:bodyPr/>
        <a:lstStyle/>
        <a:p>
          <a:r>
            <a:rPr lang="en-US" sz="3200"/>
            <a:t>Online Universities and regional Community Colleges</a:t>
          </a:r>
        </a:p>
      </dgm:t>
    </dgm:pt>
    <dgm:pt modelId="{5937179E-E6B7-4288-B225-70592C680919}" type="sibTrans" cxnId="{4699913B-42E8-4C8F-8CDB-095F5ACD8E6F}">
      <dgm:prSet/>
      <dgm:spPr/>
      <dgm:t>
        <a:bodyPr/>
        <a:lstStyle/>
        <a:p>
          <a:endParaRPr lang="en-US"/>
        </a:p>
      </dgm:t>
    </dgm:pt>
    <dgm:pt modelId="{10941DF6-D521-4B7D-A157-C3578FDA13BB}" type="parTrans" cxnId="{4699913B-42E8-4C8F-8CDB-095F5ACD8E6F}">
      <dgm:prSet/>
      <dgm:spPr/>
      <dgm:t>
        <a:bodyPr/>
        <a:lstStyle/>
        <a:p>
          <a:endParaRPr lang="en-US"/>
        </a:p>
      </dgm:t>
    </dgm:pt>
    <dgm:pt modelId="{13FC20E3-24F3-4E43-BA2C-BFEA9A5E6181}">
      <dgm:prSet phldrT="[Text]"/>
      <dgm:spPr/>
      <dgm:t>
        <a:bodyPr/>
        <a:lstStyle/>
        <a:p>
          <a:r>
            <a:rPr lang="en-US"/>
            <a:t>Summer Online Course Tuition	</a:t>
          </a:r>
        </a:p>
      </dgm:t>
    </dgm:pt>
    <dgm:pt modelId="{2954581B-096E-490E-B5BF-AC14E2D13EF1}" type="sibTrans" cxnId="{ACFE6916-B2FA-4B64-AF86-BBC7CF1CB334}">
      <dgm:prSet/>
      <dgm:spPr/>
      <dgm:t>
        <a:bodyPr/>
        <a:lstStyle/>
        <a:p>
          <a:endParaRPr lang="en-US"/>
        </a:p>
      </dgm:t>
    </dgm:pt>
    <dgm:pt modelId="{20E3E651-9F89-4232-A78E-7DA54792A69D}" type="parTrans" cxnId="{ACFE6916-B2FA-4B64-AF86-BBC7CF1CB334}">
      <dgm:prSet/>
      <dgm:spPr/>
      <dgm:t>
        <a:bodyPr/>
        <a:lstStyle/>
        <a:p>
          <a:endParaRPr lang="en-US"/>
        </a:p>
      </dgm:t>
    </dgm:pt>
    <dgm:pt modelId="{769A3A06-9F68-814D-AB50-F52EA772B53C}">
      <dgm:prSet custT="1"/>
      <dgm:spPr/>
      <dgm:t>
        <a:bodyPr/>
        <a:lstStyle/>
        <a:p>
          <a:r>
            <a:rPr lang="en-US" sz="3200"/>
            <a:t>$475 per course</a:t>
          </a:r>
        </a:p>
      </dgm:t>
    </dgm:pt>
    <dgm:pt modelId="{D879AA9B-1046-A64F-AF2F-4163FA1F1786}" type="parTrans" cxnId="{1FB359A0-374D-3444-B061-DDDA83D4AA59}">
      <dgm:prSet/>
      <dgm:spPr/>
      <dgm:t>
        <a:bodyPr/>
        <a:lstStyle/>
        <a:p>
          <a:endParaRPr lang="en-US"/>
        </a:p>
      </dgm:t>
    </dgm:pt>
    <dgm:pt modelId="{77DAADB3-78BA-B141-8BEE-DFB1901859D3}" type="sibTrans" cxnId="{1FB359A0-374D-3444-B061-DDDA83D4AA59}">
      <dgm:prSet/>
      <dgm:spPr/>
      <dgm:t>
        <a:bodyPr/>
        <a:lstStyle/>
        <a:p>
          <a:endParaRPr lang="en-US"/>
        </a:p>
      </dgm:t>
    </dgm:pt>
    <dgm:pt modelId="{04F1B0A0-42A1-5748-BC33-877A76ADE11C}">
      <dgm:prSet custT="1"/>
      <dgm:spPr/>
      <dgm:t>
        <a:bodyPr/>
        <a:lstStyle/>
        <a:p>
          <a:r>
            <a:rPr lang="en-US" sz="3200"/>
            <a:t>$88 Art Fee</a:t>
          </a:r>
        </a:p>
      </dgm:t>
    </dgm:pt>
    <dgm:pt modelId="{C689E054-34A0-D44E-997F-95CDAF1D991B}" type="parTrans" cxnId="{D9D807B0-EF53-9645-B8E7-4289A61174D2}">
      <dgm:prSet/>
      <dgm:spPr/>
      <dgm:t>
        <a:bodyPr/>
        <a:lstStyle/>
        <a:p>
          <a:endParaRPr lang="en-US"/>
        </a:p>
      </dgm:t>
    </dgm:pt>
    <dgm:pt modelId="{3158CE2E-C54F-6942-9C73-070A23A16216}" type="sibTrans" cxnId="{D9D807B0-EF53-9645-B8E7-4289A61174D2}">
      <dgm:prSet/>
      <dgm:spPr/>
      <dgm:t>
        <a:bodyPr/>
        <a:lstStyle/>
        <a:p>
          <a:endParaRPr lang="en-US"/>
        </a:p>
      </dgm:t>
    </dgm:pt>
    <dgm:pt modelId="{B1855F2D-6EF3-324E-895E-B0F4B749D9DF}">
      <dgm:prSet custT="1"/>
      <dgm:spPr/>
      <dgm:t>
        <a:bodyPr/>
        <a:lstStyle/>
        <a:p>
          <a:r>
            <a:rPr lang="en-US" sz="3200"/>
            <a:t>$107 Language Lab Fee</a:t>
          </a:r>
        </a:p>
      </dgm:t>
    </dgm:pt>
    <dgm:pt modelId="{5629B05F-4A95-8946-B899-B53DDFF2AF84}" type="parTrans" cxnId="{A81B47F2-33B9-2949-9B17-C88024AE2FC8}">
      <dgm:prSet/>
      <dgm:spPr/>
      <dgm:t>
        <a:bodyPr/>
        <a:lstStyle/>
        <a:p>
          <a:endParaRPr lang="en-US"/>
        </a:p>
      </dgm:t>
    </dgm:pt>
    <dgm:pt modelId="{94A48C75-3BF4-664F-B598-073D0C8CDA32}" type="sibTrans" cxnId="{A81B47F2-33B9-2949-9B17-C88024AE2FC8}">
      <dgm:prSet/>
      <dgm:spPr/>
      <dgm:t>
        <a:bodyPr/>
        <a:lstStyle/>
        <a:p>
          <a:endParaRPr lang="en-US"/>
        </a:p>
      </dgm:t>
    </dgm:pt>
    <dgm:pt modelId="{C8B29964-6444-42B7-95B2-6A5BCADA3A67}" type="pres">
      <dgm:prSet presAssocID="{A2397643-8125-4F1C-A372-ECF3E023D390}" presName="Name0" presStyleCnt="0">
        <dgm:presLayoutVars>
          <dgm:dir/>
          <dgm:animLvl val="lvl"/>
          <dgm:resizeHandles val="exact"/>
        </dgm:presLayoutVars>
      </dgm:prSet>
      <dgm:spPr/>
      <dgm:t>
        <a:bodyPr/>
        <a:lstStyle/>
        <a:p>
          <a:endParaRPr lang="en-US"/>
        </a:p>
      </dgm:t>
    </dgm:pt>
    <dgm:pt modelId="{AECE52BE-5516-4AC0-B433-E8A97E5A6959}" type="pres">
      <dgm:prSet presAssocID="{75F46C7D-8C5B-44B8-885B-72B553DFBDED}" presName="linNode" presStyleCnt="0"/>
      <dgm:spPr/>
    </dgm:pt>
    <dgm:pt modelId="{08C77654-8D82-4852-ACC6-B961A709AAE1}" type="pres">
      <dgm:prSet presAssocID="{75F46C7D-8C5B-44B8-885B-72B553DFBDED}" presName="parentText" presStyleLbl="node1" presStyleIdx="0" presStyleCnt="3" custLinFactNeighborX="-1020" custLinFactNeighborY="-3239">
        <dgm:presLayoutVars>
          <dgm:chMax val="1"/>
          <dgm:bulletEnabled val="1"/>
        </dgm:presLayoutVars>
      </dgm:prSet>
      <dgm:spPr/>
      <dgm:t>
        <a:bodyPr/>
        <a:lstStyle/>
        <a:p>
          <a:endParaRPr lang="en-US"/>
        </a:p>
      </dgm:t>
    </dgm:pt>
    <dgm:pt modelId="{18E925CD-DA96-4108-9F23-AE05A8DA6274}" type="pres">
      <dgm:prSet presAssocID="{75F46C7D-8C5B-44B8-885B-72B553DFBDED}" presName="descendantText" presStyleLbl="alignAccFollowNode1" presStyleIdx="0" presStyleCnt="3" custScaleY="139758">
        <dgm:presLayoutVars>
          <dgm:bulletEnabled val="1"/>
        </dgm:presLayoutVars>
      </dgm:prSet>
      <dgm:spPr/>
      <dgm:t>
        <a:bodyPr/>
        <a:lstStyle/>
        <a:p>
          <a:endParaRPr lang="en-US"/>
        </a:p>
      </dgm:t>
    </dgm:pt>
    <dgm:pt modelId="{F58495DC-32AC-4539-8AED-DEBFFCCFE0E5}" type="pres">
      <dgm:prSet presAssocID="{845FF6B3-6688-4FCD-971F-F6007A755750}" presName="sp" presStyleCnt="0"/>
      <dgm:spPr/>
    </dgm:pt>
    <dgm:pt modelId="{D604D9B3-10EE-4962-B7BD-9986132895C7}" type="pres">
      <dgm:prSet presAssocID="{C8FCE1D5-0013-443B-BA52-E4A60EA3FE6D}" presName="linNode" presStyleCnt="0"/>
      <dgm:spPr/>
    </dgm:pt>
    <dgm:pt modelId="{7491B81D-B182-44CE-882F-F2010AEAC0EA}" type="pres">
      <dgm:prSet presAssocID="{C8FCE1D5-0013-443B-BA52-E4A60EA3FE6D}" presName="parentText" presStyleLbl="node1" presStyleIdx="1" presStyleCnt="3">
        <dgm:presLayoutVars>
          <dgm:chMax val="1"/>
          <dgm:bulletEnabled val="1"/>
        </dgm:presLayoutVars>
      </dgm:prSet>
      <dgm:spPr/>
      <dgm:t>
        <a:bodyPr/>
        <a:lstStyle/>
        <a:p>
          <a:endParaRPr lang="en-US"/>
        </a:p>
      </dgm:t>
    </dgm:pt>
    <dgm:pt modelId="{B648B53B-7C1D-42EE-9775-0A07C71CCD98}" type="pres">
      <dgm:prSet presAssocID="{C8FCE1D5-0013-443B-BA52-E4A60EA3FE6D}" presName="descendantText" presStyleLbl="alignAccFollowNode1" presStyleIdx="1" presStyleCnt="3" custScaleY="134598">
        <dgm:presLayoutVars>
          <dgm:bulletEnabled val="1"/>
        </dgm:presLayoutVars>
      </dgm:prSet>
      <dgm:spPr/>
      <dgm:t>
        <a:bodyPr/>
        <a:lstStyle/>
        <a:p>
          <a:endParaRPr lang="en-US"/>
        </a:p>
      </dgm:t>
    </dgm:pt>
    <dgm:pt modelId="{CC5E324B-DA9E-4CD8-BC82-0DC84413A471}" type="pres">
      <dgm:prSet presAssocID="{1C2A5E08-29F2-4695-ACA7-95A34ECB417D}" presName="sp" presStyleCnt="0"/>
      <dgm:spPr/>
    </dgm:pt>
    <dgm:pt modelId="{2F2DDD63-CFEC-464B-8734-39B41582BEEB}" type="pres">
      <dgm:prSet presAssocID="{13FC20E3-24F3-4E43-BA2C-BFEA9A5E6181}" presName="linNode" presStyleCnt="0"/>
      <dgm:spPr/>
    </dgm:pt>
    <dgm:pt modelId="{DBE9E541-D248-F641-96CA-60A9F86F45D5}" type="pres">
      <dgm:prSet presAssocID="{13FC20E3-24F3-4E43-BA2C-BFEA9A5E6181}" presName="parentText" presStyleLbl="node1" presStyleIdx="2" presStyleCnt="3">
        <dgm:presLayoutVars>
          <dgm:chMax val="1"/>
          <dgm:bulletEnabled val="1"/>
        </dgm:presLayoutVars>
      </dgm:prSet>
      <dgm:spPr/>
      <dgm:t>
        <a:bodyPr/>
        <a:lstStyle/>
        <a:p>
          <a:endParaRPr lang="en-US"/>
        </a:p>
      </dgm:t>
    </dgm:pt>
    <dgm:pt modelId="{F922531A-A378-3243-9951-5CD20F9E766C}" type="pres">
      <dgm:prSet presAssocID="{13FC20E3-24F3-4E43-BA2C-BFEA9A5E6181}" presName="descendantText" presStyleLbl="alignAccFollowNode1" presStyleIdx="2" presStyleCnt="3" custScaleY="114841">
        <dgm:presLayoutVars>
          <dgm:bulletEnabled val="1"/>
        </dgm:presLayoutVars>
      </dgm:prSet>
      <dgm:spPr/>
      <dgm:t>
        <a:bodyPr/>
        <a:lstStyle/>
        <a:p>
          <a:endParaRPr lang="en-US"/>
        </a:p>
      </dgm:t>
    </dgm:pt>
  </dgm:ptLst>
  <dgm:cxnLst>
    <dgm:cxn modelId="{B8688A04-6E1D-FB49-8B6C-9CD630204D04}" type="presOf" srcId="{04F1B0A0-42A1-5748-BC33-877A76ADE11C}" destId="{F922531A-A378-3243-9951-5CD20F9E766C}" srcOrd="0" destOrd="1" presId="urn:microsoft.com/office/officeart/2005/8/layout/vList5"/>
    <dgm:cxn modelId="{70A9C6EB-51D7-AB4A-BF07-019DDB0E9B28}" type="presOf" srcId="{769A3A06-9F68-814D-AB50-F52EA772B53C}" destId="{F922531A-A378-3243-9951-5CD20F9E766C}" srcOrd="0" destOrd="0" presId="urn:microsoft.com/office/officeart/2005/8/layout/vList5"/>
    <dgm:cxn modelId="{6DA59A8C-5A61-481E-9ADD-876BF0AD1C37}" type="presOf" srcId="{4F09627D-7E88-4601-93C1-4E2BFE4319F2}" destId="{B648B53B-7C1D-42EE-9775-0A07C71CCD98}" srcOrd="0" destOrd="0" presId="urn:microsoft.com/office/officeart/2005/8/layout/vList5"/>
    <dgm:cxn modelId="{ACFE6916-B2FA-4B64-AF86-BBC7CF1CB334}" srcId="{A2397643-8125-4F1C-A372-ECF3E023D390}" destId="{13FC20E3-24F3-4E43-BA2C-BFEA9A5E6181}" srcOrd="2" destOrd="0" parTransId="{20E3E651-9F89-4232-A78E-7DA54792A69D}" sibTransId="{2954581B-096E-490E-B5BF-AC14E2D13EF1}"/>
    <dgm:cxn modelId="{1FB359A0-374D-3444-B061-DDDA83D4AA59}" srcId="{13FC20E3-24F3-4E43-BA2C-BFEA9A5E6181}" destId="{769A3A06-9F68-814D-AB50-F52EA772B53C}" srcOrd="0" destOrd="0" parTransId="{D879AA9B-1046-A64F-AF2F-4163FA1F1786}" sibTransId="{77DAADB3-78BA-B141-8BEE-DFB1901859D3}"/>
    <dgm:cxn modelId="{D9D807B0-EF53-9645-B8E7-4289A61174D2}" srcId="{13FC20E3-24F3-4E43-BA2C-BFEA9A5E6181}" destId="{04F1B0A0-42A1-5748-BC33-877A76ADE11C}" srcOrd="1" destOrd="0" parTransId="{C689E054-34A0-D44E-997F-95CDAF1D991B}" sibTransId="{3158CE2E-C54F-6942-9C73-070A23A16216}"/>
    <dgm:cxn modelId="{6DC01451-AC09-42D7-A68B-8558B768DE8C}" type="presOf" srcId="{A2397643-8125-4F1C-A372-ECF3E023D390}" destId="{C8B29964-6444-42B7-95B2-6A5BCADA3A67}" srcOrd="0" destOrd="0" presId="urn:microsoft.com/office/officeart/2005/8/layout/vList5"/>
    <dgm:cxn modelId="{A42C5CE1-000A-4B1A-9FC2-3B2B33ECBAC4}" type="presOf" srcId="{9804C411-831F-4DA6-8B1B-9C583352CE3D}" destId="{18E925CD-DA96-4108-9F23-AE05A8DA6274}" srcOrd="0" destOrd="0" presId="urn:microsoft.com/office/officeart/2005/8/layout/vList5"/>
    <dgm:cxn modelId="{992753B7-1671-45EE-9A52-A87F63B4FA71}" srcId="{A2397643-8125-4F1C-A372-ECF3E023D390}" destId="{C8FCE1D5-0013-443B-BA52-E4A60EA3FE6D}" srcOrd="1" destOrd="0" parTransId="{534C5E64-47EE-48C9-A4CD-A367C15C24CB}" sibTransId="{1C2A5E08-29F2-4695-ACA7-95A34ECB417D}"/>
    <dgm:cxn modelId="{A81B47F2-33B9-2949-9B17-C88024AE2FC8}" srcId="{13FC20E3-24F3-4E43-BA2C-BFEA9A5E6181}" destId="{B1855F2D-6EF3-324E-895E-B0F4B749D9DF}" srcOrd="2" destOrd="0" parTransId="{5629B05F-4A95-8946-B899-B53DDFF2AF84}" sibTransId="{94A48C75-3BF4-664F-B598-073D0C8CDA32}"/>
    <dgm:cxn modelId="{A5C46D86-E622-4CD3-AD5D-56F2787D9492}" srcId="{A2397643-8125-4F1C-A372-ECF3E023D390}" destId="{75F46C7D-8C5B-44B8-885B-72B553DFBDED}" srcOrd="0" destOrd="0" parTransId="{CDD8B25A-7C01-4D26-B85F-59F94B555813}" sibTransId="{845FF6B3-6688-4FCD-971F-F6007A755750}"/>
    <dgm:cxn modelId="{7BCD7B07-1C0C-4A4D-889D-73829B4FEC8D}" type="presOf" srcId="{B1855F2D-6EF3-324E-895E-B0F4B749D9DF}" destId="{F922531A-A378-3243-9951-5CD20F9E766C}" srcOrd="0" destOrd="2" presId="urn:microsoft.com/office/officeart/2005/8/layout/vList5"/>
    <dgm:cxn modelId="{15911F43-C678-4150-8A83-845F525739E1}" type="presOf" srcId="{C8FCE1D5-0013-443B-BA52-E4A60EA3FE6D}" destId="{7491B81D-B182-44CE-882F-F2010AEAC0EA}" srcOrd="0" destOrd="0" presId="urn:microsoft.com/office/officeart/2005/8/layout/vList5"/>
    <dgm:cxn modelId="{4699913B-42E8-4C8F-8CDB-095F5ACD8E6F}" srcId="{75F46C7D-8C5B-44B8-885B-72B553DFBDED}" destId="{9804C411-831F-4DA6-8B1B-9C583352CE3D}" srcOrd="0" destOrd="0" parTransId="{10941DF6-D521-4B7D-A157-C3578FDA13BB}" sibTransId="{5937179E-E6B7-4288-B225-70592C680919}"/>
    <dgm:cxn modelId="{EBFE4EEF-26DC-44E6-8209-675F78AD1483}" type="presOf" srcId="{75F46C7D-8C5B-44B8-885B-72B553DFBDED}" destId="{08C77654-8D82-4852-ACC6-B961A709AAE1}" srcOrd="0" destOrd="0" presId="urn:microsoft.com/office/officeart/2005/8/layout/vList5"/>
    <dgm:cxn modelId="{369CCAA4-9D5F-464A-87CE-77B2EF21F0B8}" srcId="{C8FCE1D5-0013-443B-BA52-E4A60EA3FE6D}" destId="{4F09627D-7E88-4601-93C1-4E2BFE4319F2}" srcOrd="0" destOrd="0" parTransId="{3827320A-3550-4AEA-B735-11B701042E5A}" sibTransId="{91466907-124C-4D4C-A391-76F7F2EEFEE7}"/>
    <dgm:cxn modelId="{43D0E3C5-08EB-4D4A-A077-A9A138EBDD6F}" type="presOf" srcId="{13FC20E3-24F3-4E43-BA2C-BFEA9A5E6181}" destId="{DBE9E541-D248-F641-96CA-60A9F86F45D5}" srcOrd="0" destOrd="0" presId="urn:microsoft.com/office/officeart/2005/8/layout/vList5"/>
    <dgm:cxn modelId="{85A6361F-EE0C-4676-BA1E-09B641178A47}" type="presParOf" srcId="{C8B29964-6444-42B7-95B2-6A5BCADA3A67}" destId="{AECE52BE-5516-4AC0-B433-E8A97E5A6959}" srcOrd="0" destOrd="0" presId="urn:microsoft.com/office/officeart/2005/8/layout/vList5"/>
    <dgm:cxn modelId="{A62B9528-B974-4FDF-8C2D-F05E521CCE37}" type="presParOf" srcId="{AECE52BE-5516-4AC0-B433-E8A97E5A6959}" destId="{08C77654-8D82-4852-ACC6-B961A709AAE1}" srcOrd="0" destOrd="0" presId="urn:microsoft.com/office/officeart/2005/8/layout/vList5"/>
    <dgm:cxn modelId="{E9FF7348-1AC6-4E15-8775-7B936EBA84D6}" type="presParOf" srcId="{AECE52BE-5516-4AC0-B433-E8A97E5A6959}" destId="{18E925CD-DA96-4108-9F23-AE05A8DA6274}" srcOrd="1" destOrd="0" presId="urn:microsoft.com/office/officeart/2005/8/layout/vList5"/>
    <dgm:cxn modelId="{45EF7498-CAC6-4DE2-8F6E-81B62F0954C7}" type="presParOf" srcId="{C8B29964-6444-42B7-95B2-6A5BCADA3A67}" destId="{F58495DC-32AC-4539-8AED-DEBFFCCFE0E5}" srcOrd="1" destOrd="0" presId="urn:microsoft.com/office/officeart/2005/8/layout/vList5"/>
    <dgm:cxn modelId="{56C5AAB0-DE0C-4469-96A9-5913750129FA}" type="presParOf" srcId="{C8B29964-6444-42B7-95B2-6A5BCADA3A67}" destId="{D604D9B3-10EE-4962-B7BD-9986132895C7}" srcOrd="2" destOrd="0" presId="urn:microsoft.com/office/officeart/2005/8/layout/vList5"/>
    <dgm:cxn modelId="{EC052282-7774-425A-9C79-C040BDD8FDB9}" type="presParOf" srcId="{D604D9B3-10EE-4962-B7BD-9986132895C7}" destId="{7491B81D-B182-44CE-882F-F2010AEAC0EA}" srcOrd="0" destOrd="0" presId="urn:microsoft.com/office/officeart/2005/8/layout/vList5"/>
    <dgm:cxn modelId="{F2E7C46B-7E56-4144-A5A9-CB5370E66777}" type="presParOf" srcId="{D604D9B3-10EE-4962-B7BD-9986132895C7}" destId="{B648B53B-7C1D-42EE-9775-0A07C71CCD98}" srcOrd="1" destOrd="0" presId="urn:microsoft.com/office/officeart/2005/8/layout/vList5"/>
    <dgm:cxn modelId="{32E59DA2-FE1C-4037-AAD8-E0E76479082B}" type="presParOf" srcId="{C8B29964-6444-42B7-95B2-6A5BCADA3A67}" destId="{CC5E324B-DA9E-4CD8-BC82-0DC84413A471}" srcOrd="3" destOrd="0" presId="urn:microsoft.com/office/officeart/2005/8/layout/vList5"/>
    <dgm:cxn modelId="{02170F2E-7146-6241-9912-AC6D2AF4EF12}" type="presParOf" srcId="{C8B29964-6444-42B7-95B2-6A5BCADA3A67}" destId="{2F2DDD63-CFEC-464B-8734-39B41582BEEB}" srcOrd="4" destOrd="0" presId="urn:microsoft.com/office/officeart/2005/8/layout/vList5"/>
    <dgm:cxn modelId="{68C26FF1-C08B-4D47-BFCF-ACA27242A432}" type="presParOf" srcId="{2F2DDD63-CFEC-464B-8734-39B41582BEEB}" destId="{DBE9E541-D248-F641-96CA-60A9F86F45D5}" srcOrd="0" destOrd="0" presId="urn:microsoft.com/office/officeart/2005/8/layout/vList5"/>
    <dgm:cxn modelId="{913A541A-3EA7-E24F-A489-E5F8EB85A674}" type="presParOf" srcId="{2F2DDD63-CFEC-464B-8734-39B41582BEEB}" destId="{F922531A-A378-3243-9951-5CD20F9E766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0E962D-64C1-4079-BB7D-FEE4C3C3DB66}"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919FD2EE-ADC0-43F4-A64C-BC9B0D500FA6}">
      <dgm:prSet phldrT="[Text]" phldr="0"/>
      <dgm:spPr/>
      <dgm:t>
        <a:bodyPr/>
        <a:lstStyle/>
        <a:p>
          <a:pPr rtl="0"/>
          <a:r>
            <a:rPr lang="en-US" dirty="0">
              <a:latin typeface="Calibri Light" panose="020F0302020204030204"/>
            </a:rPr>
            <a:t>Next</a:t>
          </a:r>
          <a:r>
            <a:rPr lang="en-US" b="0" i="0" u="none" strike="noStrike" cap="none" baseline="0" noProof="0" dirty="0">
              <a:solidFill>
                <a:srgbClr val="010000"/>
              </a:solidFill>
              <a:latin typeface="Calibri Light"/>
              <a:cs typeface="Calibri Light"/>
            </a:rPr>
            <a:t> </a:t>
          </a:r>
          <a:r>
            <a:rPr lang="en-US" dirty="0">
              <a:latin typeface="Calibri Light" panose="020F0302020204030204"/>
            </a:rPr>
            <a:t>Steps</a:t>
          </a:r>
          <a:endParaRPr lang="en-US" dirty="0"/>
        </a:p>
      </dgm:t>
    </dgm:pt>
    <dgm:pt modelId="{640BEF3C-03F5-4F23-BB67-218227A78D41}" type="parTrans" cxnId="{EEB33004-52B7-407A-A77A-769385795711}">
      <dgm:prSet/>
      <dgm:spPr/>
      <dgm:t>
        <a:bodyPr/>
        <a:lstStyle/>
        <a:p>
          <a:endParaRPr lang="en-US"/>
        </a:p>
      </dgm:t>
    </dgm:pt>
    <dgm:pt modelId="{FB39DFEA-9D3F-4D92-A919-08C459162766}" type="sibTrans" cxnId="{EEB33004-52B7-407A-A77A-769385795711}">
      <dgm:prSet/>
      <dgm:spPr/>
      <dgm:t>
        <a:bodyPr/>
        <a:lstStyle/>
        <a:p>
          <a:endParaRPr lang="en-US"/>
        </a:p>
      </dgm:t>
    </dgm:pt>
    <dgm:pt modelId="{75D4BF18-871D-4844-8483-8800FEC882A7}">
      <dgm:prSet phldrT="[Text]" phldr="0"/>
      <dgm:spPr/>
      <dgm:t>
        <a:bodyPr/>
        <a:lstStyle/>
        <a:p>
          <a:pPr rtl="0"/>
          <a:r>
            <a:rPr lang="en-US" dirty="0"/>
            <a:t>Plan for 2021 Summer School Pilot</a:t>
          </a:r>
        </a:p>
      </dgm:t>
    </dgm:pt>
    <dgm:pt modelId="{F0EB7FDB-1902-4755-B076-2C2B4E1303DB}" type="parTrans" cxnId="{2D7BFEF8-0726-4808-A8C8-BEBAEF302AAB}">
      <dgm:prSet/>
      <dgm:spPr/>
      <dgm:t>
        <a:bodyPr/>
        <a:lstStyle/>
        <a:p>
          <a:endParaRPr lang="en-US"/>
        </a:p>
      </dgm:t>
    </dgm:pt>
    <dgm:pt modelId="{93BA2B77-1D02-4408-87EE-4EE04E8D7865}" type="sibTrans" cxnId="{2D7BFEF8-0726-4808-A8C8-BEBAEF302AAB}">
      <dgm:prSet/>
      <dgm:spPr/>
      <dgm:t>
        <a:bodyPr/>
        <a:lstStyle/>
        <a:p>
          <a:endParaRPr lang="en-US"/>
        </a:p>
      </dgm:t>
    </dgm:pt>
    <dgm:pt modelId="{C2B80013-4315-4933-9BF7-ABE6AC82FCF3}">
      <dgm:prSet phldrT="[Text]" phldr="0"/>
      <dgm:spPr/>
      <dgm:t>
        <a:bodyPr/>
        <a:lstStyle/>
        <a:p>
          <a:pPr rtl="0"/>
          <a:r>
            <a:rPr lang="en-US" dirty="0"/>
            <a:t>Aggregate Data: With OIERP’s Assistance</a:t>
          </a:r>
        </a:p>
      </dgm:t>
    </dgm:pt>
    <dgm:pt modelId="{7CA2D1D1-DCC3-41D1-B3A7-C63F35FAA367}" type="parTrans" cxnId="{9BAF63BC-7CC4-4AF3-BB10-6BADB070482F}">
      <dgm:prSet/>
      <dgm:spPr/>
      <dgm:t>
        <a:bodyPr/>
        <a:lstStyle/>
        <a:p>
          <a:endParaRPr lang="en-US"/>
        </a:p>
      </dgm:t>
    </dgm:pt>
    <dgm:pt modelId="{68CF94ED-0BCB-4A18-A599-56CF429EB8C9}" type="sibTrans" cxnId="{9BAF63BC-7CC4-4AF3-BB10-6BADB070482F}">
      <dgm:prSet/>
      <dgm:spPr/>
      <dgm:t>
        <a:bodyPr/>
        <a:lstStyle/>
        <a:p>
          <a:endParaRPr lang="en-US"/>
        </a:p>
      </dgm:t>
    </dgm:pt>
    <dgm:pt modelId="{887D16B1-52F2-43A5-A8DC-638088A45C31}">
      <dgm:prSet phldr="0"/>
      <dgm:spPr/>
      <dgm:t>
        <a:bodyPr/>
        <a:lstStyle/>
        <a:p>
          <a:pPr rtl="0"/>
          <a:r>
            <a:rPr lang="en-US" dirty="0"/>
            <a:t>Meetings and Compliance: Summer School Committee, Distance Learning Committee, Faculty CBA Representatives, and Other Governmental Structures that have to vet this initiative</a:t>
          </a:r>
        </a:p>
      </dgm:t>
    </dgm:pt>
    <dgm:pt modelId="{872658DC-C560-4D56-A4E5-CDC2F9EB4A8A}" type="parTrans" cxnId="{A9AF2CDA-6C11-495C-B149-8DC1D0B23A04}">
      <dgm:prSet/>
      <dgm:spPr/>
    </dgm:pt>
    <dgm:pt modelId="{49FA9106-2B28-401A-A51E-81DDBB4BCE15}" type="sibTrans" cxnId="{A9AF2CDA-6C11-495C-B149-8DC1D0B23A04}">
      <dgm:prSet/>
      <dgm:spPr/>
    </dgm:pt>
    <dgm:pt modelId="{ACC2F3CB-3822-43BE-A14C-D63B57588531}" type="pres">
      <dgm:prSet presAssocID="{670E962D-64C1-4079-BB7D-FEE4C3C3DB66}" presName="composite" presStyleCnt="0">
        <dgm:presLayoutVars>
          <dgm:chMax val="1"/>
          <dgm:dir/>
          <dgm:resizeHandles val="exact"/>
        </dgm:presLayoutVars>
      </dgm:prSet>
      <dgm:spPr/>
      <dgm:t>
        <a:bodyPr/>
        <a:lstStyle/>
        <a:p>
          <a:endParaRPr lang="en-US"/>
        </a:p>
      </dgm:t>
    </dgm:pt>
    <dgm:pt modelId="{80E62C81-643C-4363-88B4-CD4965AB359C}" type="pres">
      <dgm:prSet presAssocID="{919FD2EE-ADC0-43F4-A64C-BC9B0D500FA6}" presName="roof" presStyleLbl="dkBgShp" presStyleIdx="0" presStyleCnt="2"/>
      <dgm:spPr/>
      <dgm:t>
        <a:bodyPr/>
        <a:lstStyle/>
        <a:p>
          <a:endParaRPr lang="en-US"/>
        </a:p>
      </dgm:t>
    </dgm:pt>
    <dgm:pt modelId="{380D8943-27A4-46B4-95A5-90E3C44E1636}" type="pres">
      <dgm:prSet presAssocID="{919FD2EE-ADC0-43F4-A64C-BC9B0D500FA6}" presName="pillars" presStyleCnt="0"/>
      <dgm:spPr/>
    </dgm:pt>
    <dgm:pt modelId="{7B55E00C-204E-46D4-8DF7-8AC2F22F2661}" type="pres">
      <dgm:prSet presAssocID="{919FD2EE-ADC0-43F4-A64C-BC9B0D500FA6}" presName="pillar1" presStyleLbl="node1" presStyleIdx="0" presStyleCnt="3">
        <dgm:presLayoutVars>
          <dgm:bulletEnabled val="1"/>
        </dgm:presLayoutVars>
      </dgm:prSet>
      <dgm:spPr/>
      <dgm:t>
        <a:bodyPr/>
        <a:lstStyle/>
        <a:p>
          <a:endParaRPr lang="en-US"/>
        </a:p>
      </dgm:t>
    </dgm:pt>
    <dgm:pt modelId="{4C2EF7E4-5B61-4209-A61A-0D0B500D00FD}" type="pres">
      <dgm:prSet presAssocID="{C2B80013-4315-4933-9BF7-ABE6AC82FCF3}" presName="pillarX" presStyleLbl="node1" presStyleIdx="1" presStyleCnt="3">
        <dgm:presLayoutVars>
          <dgm:bulletEnabled val="1"/>
        </dgm:presLayoutVars>
      </dgm:prSet>
      <dgm:spPr/>
      <dgm:t>
        <a:bodyPr/>
        <a:lstStyle/>
        <a:p>
          <a:endParaRPr lang="en-US"/>
        </a:p>
      </dgm:t>
    </dgm:pt>
    <dgm:pt modelId="{28AA3767-88AC-47CB-B4F8-4D336728A48F}" type="pres">
      <dgm:prSet presAssocID="{887D16B1-52F2-43A5-A8DC-638088A45C31}" presName="pillarX" presStyleLbl="node1" presStyleIdx="2" presStyleCnt="3">
        <dgm:presLayoutVars>
          <dgm:bulletEnabled val="1"/>
        </dgm:presLayoutVars>
      </dgm:prSet>
      <dgm:spPr/>
      <dgm:t>
        <a:bodyPr/>
        <a:lstStyle/>
        <a:p>
          <a:endParaRPr lang="en-US"/>
        </a:p>
      </dgm:t>
    </dgm:pt>
    <dgm:pt modelId="{7A358A19-1D47-4D22-93B0-75CF83C390D9}" type="pres">
      <dgm:prSet presAssocID="{919FD2EE-ADC0-43F4-A64C-BC9B0D500FA6}" presName="base" presStyleLbl="dkBgShp" presStyleIdx="1" presStyleCnt="2"/>
      <dgm:spPr/>
    </dgm:pt>
  </dgm:ptLst>
  <dgm:cxnLst>
    <dgm:cxn modelId="{45EE5B58-647A-4EE7-8D97-48AE9366FD4D}" type="presOf" srcId="{887D16B1-52F2-43A5-A8DC-638088A45C31}" destId="{28AA3767-88AC-47CB-B4F8-4D336728A48F}" srcOrd="0" destOrd="0" presId="urn:microsoft.com/office/officeart/2005/8/layout/hList3"/>
    <dgm:cxn modelId="{9BAF63BC-7CC4-4AF3-BB10-6BADB070482F}" srcId="{919FD2EE-ADC0-43F4-A64C-BC9B0D500FA6}" destId="{C2B80013-4315-4933-9BF7-ABE6AC82FCF3}" srcOrd="1" destOrd="0" parTransId="{7CA2D1D1-DCC3-41D1-B3A7-C63F35FAA367}" sibTransId="{68CF94ED-0BCB-4A18-A599-56CF429EB8C9}"/>
    <dgm:cxn modelId="{624B693C-1930-4B3E-A726-A688EF1E36A7}" type="presOf" srcId="{75D4BF18-871D-4844-8483-8800FEC882A7}" destId="{7B55E00C-204E-46D4-8DF7-8AC2F22F2661}" srcOrd="0" destOrd="0" presId="urn:microsoft.com/office/officeart/2005/8/layout/hList3"/>
    <dgm:cxn modelId="{EEB33004-52B7-407A-A77A-769385795711}" srcId="{670E962D-64C1-4079-BB7D-FEE4C3C3DB66}" destId="{919FD2EE-ADC0-43F4-A64C-BC9B0D500FA6}" srcOrd="0" destOrd="0" parTransId="{640BEF3C-03F5-4F23-BB67-218227A78D41}" sibTransId="{FB39DFEA-9D3F-4D92-A919-08C459162766}"/>
    <dgm:cxn modelId="{A9AF2CDA-6C11-495C-B149-8DC1D0B23A04}" srcId="{919FD2EE-ADC0-43F4-A64C-BC9B0D500FA6}" destId="{887D16B1-52F2-43A5-A8DC-638088A45C31}" srcOrd="2" destOrd="0" parTransId="{872658DC-C560-4D56-A4E5-CDC2F9EB4A8A}" sibTransId="{49FA9106-2B28-401A-A51E-81DDBB4BCE15}"/>
    <dgm:cxn modelId="{27B20864-79E1-4F32-9EF5-9CF6FEBB6281}" type="presOf" srcId="{C2B80013-4315-4933-9BF7-ABE6AC82FCF3}" destId="{4C2EF7E4-5B61-4209-A61A-0D0B500D00FD}" srcOrd="0" destOrd="0" presId="urn:microsoft.com/office/officeart/2005/8/layout/hList3"/>
    <dgm:cxn modelId="{BEF4AAD9-6377-4A65-B095-96EAB3632CB2}" type="presOf" srcId="{670E962D-64C1-4079-BB7D-FEE4C3C3DB66}" destId="{ACC2F3CB-3822-43BE-A14C-D63B57588531}" srcOrd="0" destOrd="0" presId="urn:microsoft.com/office/officeart/2005/8/layout/hList3"/>
    <dgm:cxn modelId="{2A8D1D02-0900-4AD8-B900-15381E0AFE01}" type="presOf" srcId="{919FD2EE-ADC0-43F4-A64C-BC9B0D500FA6}" destId="{80E62C81-643C-4363-88B4-CD4965AB359C}" srcOrd="0" destOrd="0" presId="urn:microsoft.com/office/officeart/2005/8/layout/hList3"/>
    <dgm:cxn modelId="{2D7BFEF8-0726-4808-A8C8-BEBAEF302AAB}" srcId="{919FD2EE-ADC0-43F4-A64C-BC9B0D500FA6}" destId="{75D4BF18-871D-4844-8483-8800FEC882A7}" srcOrd="0" destOrd="0" parTransId="{F0EB7FDB-1902-4755-B076-2C2B4E1303DB}" sibTransId="{93BA2B77-1D02-4408-87EE-4EE04E8D7865}"/>
    <dgm:cxn modelId="{A1091281-CDB1-47D6-A98F-B09AB3D14918}" type="presParOf" srcId="{ACC2F3CB-3822-43BE-A14C-D63B57588531}" destId="{80E62C81-643C-4363-88B4-CD4965AB359C}" srcOrd="0" destOrd="0" presId="urn:microsoft.com/office/officeart/2005/8/layout/hList3"/>
    <dgm:cxn modelId="{58613356-3EDE-4640-BC14-FCB272453EC7}" type="presParOf" srcId="{ACC2F3CB-3822-43BE-A14C-D63B57588531}" destId="{380D8943-27A4-46B4-95A5-90E3C44E1636}" srcOrd="1" destOrd="0" presId="urn:microsoft.com/office/officeart/2005/8/layout/hList3"/>
    <dgm:cxn modelId="{FEB80DAE-390C-44BD-ACFD-5294AFA3ADDB}" type="presParOf" srcId="{380D8943-27A4-46B4-95A5-90E3C44E1636}" destId="{7B55E00C-204E-46D4-8DF7-8AC2F22F2661}" srcOrd="0" destOrd="0" presId="urn:microsoft.com/office/officeart/2005/8/layout/hList3"/>
    <dgm:cxn modelId="{39F72058-EB57-48DC-9696-A4958C1C38B7}" type="presParOf" srcId="{380D8943-27A4-46B4-95A5-90E3C44E1636}" destId="{4C2EF7E4-5B61-4209-A61A-0D0B500D00FD}" srcOrd="1" destOrd="0" presId="urn:microsoft.com/office/officeart/2005/8/layout/hList3"/>
    <dgm:cxn modelId="{2BEA8BD7-36D7-4843-9DC8-93E63DB9925F}" type="presParOf" srcId="{380D8943-27A4-46B4-95A5-90E3C44E1636}" destId="{28AA3767-88AC-47CB-B4F8-4D336728A48F}" srcOrd="2" destOrd="0" presId="urn:microsoft.com/office/officeart/2005/8/layout/hList3"/>
    <dgm:cxn modelId="{8D53D5D6-5B88-4219-B48F-7735D3C024BD}" type="presParOf" srcId="{ACC2F3CB-3822-43BE-A14C-D63B57588531}" destId="{7A358A19-1D47-4D22-93B0-75CF83C390D9}"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397643-8125-4F1C-A372-ECF3E023D39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5F46C7D-8C5B-44B8-885B-72B553DFBDED}">
      <dgm:prSet phldrT="[Text]"/>
      <dgm:spPr/>
      <dgm:t>
        <a:bodyPr/>
        <a:lstStyle/>
        <a:p>
          <a:pPr rtl="0"/>
          <a:r>
            <a:rPr lang="en-US">
              <a:latin typeface="Calibri Light" panose="020F0302020204030204"/>
            </a:rPr>
            <a:t>NC-SARA</a:t>
          </a:r>
          <a:r>
            <a:rPr lang="en-US" b="0" i="0" u="none" strike="noStrike" cap="none" baseline="0" noProof="0">
              <a:solidFill>
                <a:srgbClr val="010000"/>
              </a:solidFill>
              <a:latin typeface="Calibri Light"/>
              <a:cs typeface="Calibri Light"/>
            </a:rPr>
            <a:t> </a:t>
          </a:r>
          <a:endParaRPr lang="en-US" b="0" i="0" u="none" strike="noStrike" cap="none" baseline="0" noProof="0">
            <a:latin typeface="Calibri Light"/>
            <a:cs typeface="Calibri Light"/>
          </a:endParaRPr>
        </a:p>
      </dgm:t>
    </dgm:pt>
    <dgm:pt modelId="{CDD8B25A-7C01-4D26-B85F-59F94B555813}" type="parTrans" cxnId="{A5C46D86-E622-4CD3-AD5D-56F2787D9492}">
      <dgm:prSet/>
      <dgm:spPr/>
      <dgm:t>
        <a:bodyPr/>
        <a:lstStyle/>
        <a:p>
          <a:endParaRPr lang="en-US"/>
        </a:p>
      </dgm:t>
    </dgm:pt>
    <dgm:pt modelId="{845FF6B3-6688-4FCD-971F-F6007A755750}" type="sibTrans" cxnId="{A5C46D86-E622-4CD3-AD5D-56F2787D9492}">
      <dgm:prSet/>
      <dgm:spPr/>
      <dgm:t>
        <a:bodyPr/>
        <a:lstStyle/>
        <a:p>
          <a:endParaRPr lang="en-US"/>
        </a:p>
      </dgm:t>
    </dgm:pt>
    <dgm:pt modelId="{C8FCE1D5-0013-443B-BA52-E4A60EA3FE6D}">
      <dgm:prSet phldrT="[Text]"/>
      <dgm:spPr/>
      <dgm:t>
        <a:bodyPr/>
        <a:lstStyle/>
        <a:p>
          <a:pPr rtl="0"/>
          <a:r>
            <a:rPr lang="en-US">
              <a:latin typeface="Calibri Light" panose="020F0302020204030204"/>
            </a:rPr>
            <a:t>Federal Regulations</a:t>
          </a:r>
          <a:endParaRPr lang="en-US"/>
        </a:p>
      </dgm:t>
    </dgm:pt>
    <dgm:pt modelId="{534C5E64-47EE-48C9-A4CD-A367C15C24CB}" type="parTrans" cxnId="{992753B7-1671-45EE-9A52-A87F63B4FA71}">
      <dgm:prSet/>
      <dgm:spPr/>
      <dgm:t>
        <a:bodyPr/>
        <a:lstStyle/>
        <a:p>
          <a:endParaRPr lang="en-US"/>
        </a:p>
      </dgm:t>
    </dgm:pt>
    <dgm:pt modelId="{1C2A5E08-29F2-4695-ACA7-95A34ECB417D}" type="sibTrans" cxnId="{992753B7-1671-45EE-9A52-A87F63B4FA71}">
      <dgm:prSet/>
      <dgm:spPr/>
      <dgm:t>
        <a:bodyPr/>
        <a:lstStyle/>
        <a:p>
          <a:endParaRPr lang="en-US"/>
        </a:p>
      </dgm:t>
    </dgm:pt>
    <dgm:pt modelId="{B1855F2D-6EF3-324E-895E-B0F4B749D9DF}">
      <dgm:prSet phldr="0" custT="1"/>
      <dgm:spPr/>
      <dgm:t>
        <a:bodyPr/>
        <a:lstStyle/>
        <a:p>
          <a:pPr rtl="0"/>
          <a:r>
            <a:rPr lang="en-US" sz="3200" b="1">
              <a:latin typeface="Calibri Light" panose="020F0302020204030204"/>
            </a:rPr>
            <a:t>C-</a:t>
          </a:r>
          <a:r>
            <a:rPr lang="en-US" sz="3200" b="1">
              <a:latin typeface="Calibri Light"/>
              <a:cs typeface="Calibri"/>
            </a:rPr>
            <a:t>RAC: COUNCIL OF REGIONAL ACCREDITING COMMISSIONON </a:t>
          </a:r>
        </a:p>
      </dgm:t>
    </dgm:pt>
    <dgm:pt modelId="{5629B05F-4A95-8946-B899-B53DDFF2AF84}" type="parTrans" cxnId="{A81B47F2-33B9-2949-9B17-C88024AE2FC8}">
      <dgm:prSet/>
      <dgm:spPr/>
      <dgm:t>
        <a:bodyPr/>
        <a:lstStyle/>
        <a:p>
          <a:endParaRPr lang="en-US"/>
        </a:p>
      </dgm:t>
    </dgm:pt>
    <dgm:pt modelId="{94A48C75-3BF4-664F-B598-073D0C8CDA32}" type="sibTrans" cxnId="{A81B47F2-33B9-2949-9B17-C88024AE2FC8}">
      <dgm:prSet/>
      <dgm:spPr/>
      <dgm:t>
        <a:bodyPr/>
        <a:lstStyle/>
        <a:p>
          <a:endParaRPr lang="en-US"/>
        </a:p>
      </dgm:t>
    </dgm:pt>
    <dgm:pt modelId="{A1FFA4E7-E995-4552-A17B-1DC6C9959CB6}">
      <dgm:prSet phldr="0"/>
      <dgm:spPr/>
      <dgm:t>
        <a:bodyPr/>
        <a:lstStyle/>
        <a:p>
          <a:r>
            <a:rPr lang="en-US">
              <a:latin typeface="Calibri Light" panose="020F0302020204030204"/>
            </a:rPr>
            <a:t>RECIPROCITY</a:t>
          </a:r>
        </a:p>
      </dgm:t>
    </dgm:pt>
    <dgm:pt modelId="{C9B13DE8-A844-48AB-B9B9-FDEB6AAA4E28}" type="parTrans" cxnId="{58ADFC60-3F66-4987-BBF5-47BE103B63F9}">
      <dgm:prSet/>
      <dgm:spPr/>
    </dgm:pt>
    <dgm:pt modelId="{F5447310-3062-4F33-8C81-D9F73D909503}" type="sibTrans" cxnId="{58ADFC60-3F66-4987-BBF5-47BE103B63F9}">
      <dgm:prSet/>
      <dgm:spPr/>
    </dgm:pt>
    <dgm:pt modelId="{F74CD3B4-45DD-47F2-B891-64425928CDA4}">
      <dgm:prSet phldr="0"/>
      <dgm:spPr/>
      <dgm:t>
        <a:bodyPr/>
        <a:lstStyle/>
        <a:p>
          <a:pPr rtl="0"/>
          <a:r>
            <a:rPr lang="en-US">
              <a:latin typeface="Calibri Light" panose="020F0302020204030204"/>
            </a:rPr>
            <a:t>FEDERAL CODE: NEW RULE</a:t>
          </a:r>
        </a:p>
      </dgm:t>
    </dgm:pt>
    <dgm:pt modelId="{35BEB08E-EBEB-4F5C-8E24-360D76CFA4FC}" type="parTrans" cxnId="{D83CA7CA-7695-4A95-8653-EF01438B24AA}">
      <dgm:prSet/>
      <dgm:spPr/>
    </dgm:pt>
    <dgm:pt modelId="{9E2BDACE-1F9C-479A-A223-951EB180072D}" type="sibTrans" cxnId="{D83CA7CA-7695-4A95-8653-EF01438B24AA}">
      <dgm:prSet/>
      <dgm:spPr/>
    </dgm:pt>
    <dgm:pt modelId="{7AF5DDCF-403B-4486-8778-4ECFE59EE9E4}">
      <dgm:prSet phldr="0"/>
      <dgm:spPr/>
      <dgm:t>
        <a:bodyPr/>
        <a:lstStyle/>
        <a:p>
          <a:r>
            <a:rPr lang="en-US"/>
            <a:t>Interregional Guidelines for the Evaluation of Distance Education</a:t>
          </a:r>
        </a:p>
      </dgm:t>
    </dgm:pt>
    <dgm:pt modelId="{F94E8F64-2A0E-42D9-A32D-B539FEBC8FCB}" type="parTrans" cxnId="{A6287B81-0CFF-4FFB-8979-8D5C8D6BF381}">
      <dgm:prSet/>
      <dgm:spPr/>
    </dgm:pt>
    <dgm:pt modelId="{0A201A19-DB48-4234-8C92-4C10777786F2}" type="sibTrans" cxnId="{A6287B81-0CFF-4FFB-8979-8D5C8D6BF381}">
      <dgm:prSet/>
      <dgm:spPr/>
    </dgm:pt>
    <dgm:pt modelId="{99294041-165F-4235-9C02-9382DDB28F2D}">
      <dgm:prSet phldr="0"/>
      <dgm:spPr/>
      <dgm:t>
        <a:bodyPr/>
        <a:lstStyle/>
        <a:p>
          <a:endParaRPr lang="en-US">
            <a:latin typeface="Calibri Light" panose="020F0302020204030204"/>
          </a:endParaRPr>
        </a:p>
      </dgm:t>
    </dgm:pt>
    <dgm:pt modelId="{08B6E1CD-D35C-40A1-99B7-D604CD0215BE}" type="parTrans" cxnId="{B4229F0D-AFB7-4BC4-8B58-9D23EF8ECB2F}">
      <dgm:prSet/>
      <dgm:spPr/>
    </dgm:pt>
    <dgm:pt modelId="{BB254B3E-AFC6-4D98-86A2-7DE4AC9F77FA}" type="sibTrans" cxnId="{B4229F0D-AFB7-4BC4-8B58-9D23EF8ECB2F}">
      <dgm:prSet/>
      <dgm:spPr/>
    </dgm:pt>
    <dgm:pt modelId="{C8B29964-6444-42B7-95B2-6A5BCADA3A67}" type="pres">
      <dgm:prSet presAssocID="{A2397643-8125-4F1C-A372-ECF3E023D390}" presName="Name0" presStyleCnt="0">
        <dgm:presLayoutVars>
          <dgm:dir/>
          <dgm:animLvl val="lvl"/>
          <dgm:resizeHandles val="exact"/>
        </dgm:presLayoutVars>
      </dgm:prSet>
      <dgm:spPr/>
      <dgm:t>
        <a:bodyPr/>
        <a:lstStyle/>
        <a:p>
          <a:endParaRPr lang="en-US"/>
        </a:p>
      </dgm:t>
    </dgm:pt>
    <dgm:pt modelId="{AECE52BE-5516-4AC0-B433-E8A97E5A6959}" type="pres">
      <dgm:prSet presAssocID="{75F46C7D-8C5B-44B8-885B-72B553DFBDED}" presName="linNode" presStyleCnt="0"/>
      <dgm:spPr/>
    </dgm:pt>
    <dgm:pt modelId="{08C77654-8D82-4852-ACC6-B961A709AAE1}" type="pres">
      <dgm:prSet presAssocID="{75F46C7D-8C5B-44B8-885B-72B553DFBDED}" presName="parentText" presStyleLbl="node1" presStyleIdx="0" presStyleCnt="3" custLinFactNeighborX="-1020" custLinFactNeighborY="-3239">
        <dgm:presLayoutVars>
          <dgm:chMax val="1"/>
          <dgm:bulletEnabled val="1"/>
        </dgm:presLayoutVars>
      </dgm:prSet>
      <dgm:spPr/>
      <dgm:t>
        <a:bodyPr/>
        <a:lstStyle/>
        <a:p>
          <a:endParaRPr lang="en-US"/>
        </a:p>
      </dgm:t>
    </dgm:pt>
    <dgm:pt modelId="{4C89E6DB-C736-4160-B4DC-4EB49E88F0A1}" type="pres">
      <dgm:prSet presAssocID="{75F46C7D-8C5B-44B8-885B-72B553DFBDED}" presName="descendantText" presStyleLbl="alignAccFollowNode1" presStyleIdx="0" presStyleCnt="3">
        <dgm:presLayoutVars>
          <dgm:bulletEnabled val="1"/>
        </dgm:presLayoutVars>
      </dgm:prSet>
      <dgm:spPr/>
      <dgm:t>
        <a:bodyPr/>
        <a:lstStyle/>
        <a:p>
          <a:endParaRPr lang="en-US"/>
        </a:p>
      </dgm:t>
    </dgm:pt>
    <dgm:pt modelId="{F58495DC-32AC-4539-8AED-DEBFFCCFE0E5}" type="pres">
      <dgm:prSet presAssocID="{845FF6B3-6688-4FCD-971F-F6007A755750}" presName="sp" presStyleCnt="0"/>
      <dgm:spPr/>
    </dgm:pt>
    <dgm:pt modelId="{D604D9B3-10EE-4962-B7BD-9986132895C7}" type="pres">
      <dgm:prSet presAssocID="{C8FCE1D5-0013-443B-BA52-E4A60EA3FE6D}" presName="linNode" presStyleCnt="0"/>
      <dgm:spPr/>
    </dgm:pt>
    <dgm:pt modelId="{7491B81D-B182-44CE-882F-F2010AEAC0EA}" type="pres">
      <dgm:prSet presAssocID="{C8FCE1D5-0013-443B-BA52-E4A60EA3FE6D}" presName="parentText" presStyleLbl="node1" presStyleIdx="1" presStyleCnt="3">
        <dgm:presLayoutVars>
          <dgm:chMax val="1"/>
          <dgm:bulletEnabled val="1"/>
        </dgm:presLayoutVars>
      </dgm:prSet>
      <dgm:spPr/>
      <dgm:t>
        <a:bodyPr/>
        <a:lstStyle/>
        <a:p>
          <a:endParaRPr lang="en-US"/>
        </a:p>
      </dgm:t>
    </dgm:pt>
    <dgm:pt modelId="{AC85875C-4D3F-412A-B559-4EC6864D3D16}" type="pres">
      <dgm:prSet presAssocID="{C8FCE1D5-0013-443B-BA52-E4A60EA3FE6D}" presName="descendantText" presStyleLbl="alignAccFollowNode1" presStyleIdx="1" presStyleCnt="3">
        <dgm:presLayoutVars>
          <dgm:bulletEnabled val="1"/>
        </dgm:presLayoutVars>
      </dgm:prSet>
      <dgm:spPr/>
      <dgm:t>
        <a:bodyPr/>
        <a:lstStyle/>
        <a:p>
          <a:endParaRPr lang="en-US"/>
        </a:p>
      </dgm:t>
    </dgm:pt>
    <dgm:pt modelId="{CC5E324B-DA9E-4CD8-BC82-0DC84413A471}" type="pres">
      <dgm:prSet presAssocID="{1C2A5E08-29F2-4695-ACA7-95A34ECB417D}" presName="sp" presStyleCnt="0"/>
      <dgm:spPr/>
    </dgm:pt>
    <dgm:pt modelId="{4A327663-C1CA-432C-91CC-DAE8F814233B}" type="pres">
      <dgm:prSet presAssocID="{B1855F2D-6EF3-324E-895E-B0F4B749D9DF}" presName="linNode" presStyleCnt="0"/>
      <dgm:spPr/>
    </dgm:pt>
    <dgm:pt modelId="{490B0303-E3E0-4EA2-9F9D-34E0236A8953}" type="pres">
      <dgm:prSet presAssocID="{B1855F2D-6EF3-324E-895E-B0F4B749D9DF}" presName="parentText" presStyleLbl="node1" presStyleIdx="2" presStyleCnt="3">
        <dgm:presLayoutVars>
          <dgm:chMax val="1"/>
          <dgm:bulletEnabled val="1"/>
        </dgm:presLayoutVars>
      </dgm:prSet>
      <dgm:spPr/>
      <dgm:t>
        <a:bodyPr/>
        <a:lstStyle/>
        <a:p>
          <a:endParaRPr lang="en-US"/>
        </a:p>
      </dgm:t>
    </dgm:pt>
    <dgm:pt modelId="{70B6731F-B6A6-4DA0-888E-634841EB2DC6}" type="pres">
      <dgm:prSet presAssocID="{B1855F2D-6EF3-324E-895E-B0F4B749D9DF}" presName="descendantText" presStyleLbl="alignAccFollowNode1" presStyleIdx="2" presStyleCnt="3">
        <dgm:presLayoutVars>
          <dgm:bulletEnabled val="1"/>
        </dgm:presLayoutVars>
      </dgm:prSet>
      <dgm:spPr/>
      <dgm:t>
        <a:bodyPr/>
        <a:lstStyle/>
        <a:p>
          <a:endParaRPr lang="en-US"/>
        </a:p>
      </dgm:t>
    </dgm:pt>
  </dgm:ptLst>
  <dgm:cxnLst>
    <dgm:cxn modelId="{B0C16442-2C1F-48CE-8228-03A6BAEEF0F6}" type="presOf" srcId="{A1FFA4E7-E995-4552-A17B-1DC6C9959CB6}" destId="{4C89E6DB-C736-4160-B4DC-4EB49E88F0A1}" srcOrd="0" destOrd="0" presId="urn:microsoft.com/office/officeart/2005/8/layout/vList5"/>
    <dgm:cxn modelId="{A6287B81-0CFF-4FFB-8979-8D5C8D6BF381}" srcId="{B1855F2D-6EF3-324E-895E-B0F4B749D9DF}" destId="{7AF5DDCF-403B-4486-8778-4ECFE59EE9E4}" srcOrd="0" destOrd="0" parTransId="{F94E8F64-2A0E-42D9-A32D-B539FEBC8FCB}" sibTransId="{0A201A19-DB48-4234-8C92-4C10777786F2}"/>
    <dgm:cxn modelId="{58ADFC60-3F66-4987-BBF5-47BE103B63F9}" srcId="{75F46C7D-8C5B-44B8-885B-72B553DFBDED}" destId="{A1FFA4E7-E995-4552-A17B-1DC6C9959CB6}" srcOrd="0" destOrd="0" parTransId="{C9B13DE8-A844-48AB-B9B9-FDEB6AAA4E28}" sibTransId="{F5447310-3062-4F33-8C81-D9F73D909503}"/>
    <dgm:cxn modelId="{D83CA7CA-7695-4A95-8653-EF01438B24AA}" srcId="{C8FCE1D5-0013-443B-BA52-E4A60EA3FE6D}" destId="{F74CD3B4-45DD-47F2-B891-64425928CDA4}" srcOrd="0" destOrd="0" parTransId="{35BEB08E-EBEB-4F5C-8E24-360D76CFA4FC}" sibTransId="{9E2BDACE-1F9C-479A-A223-951EB180072D}"/>
    <dgm:cxn modelId="{DDF968E0-3DE9-423E-B6DC-F95ED694A77B}" type="presOf" srcId="{F74CD3B4-45DD-47F2-B891-64425928CDA4}" destId="{AC85875C-4D3F-412A-B559-4EC6864D3D16}" srcOrd="0" destOrd="0" presId="urn:microsoft.com/office/officeart/2005/8/layout/vList5"/>
    <dgm:cxn modelId="{6DC01451-AC09-42D7-A68B-8558B768DE8C}" type="presOf" srcId="{A2397643-8125-4F1C-A372-ECF3E023D390}" destId="{C8B29964-6444-42B7-95B2-6A5BCADA3A67}" srcOrd="0" destOrd="0" presId="urn:microsoft.com/office/officeart/2005/8/layout/vList5"/>
    <dgm:cxn modelId="{992753B7-1671-45EE-9A52-A87F63B4FA71}" srcId="{A2397643-8125-4F1C-A372-ECF3E023D390}" destId="{C8FCE1D5-0013-443B-BA52-E4A60EA3FE6D}" srcOrd="1" destOrd="0" parTransId="{534C5E64-47EE-48C9-A4CD-A367C15C24CB}" sibTransId="{1C2A5E08-29F2-4695-ACA7-95A34ECB417D}"/>
    <dgm:cxn modelId="{A81B47F2-33B9-2949-9B17-C88024AE2FC8}" srcId="{A2397643-8125-4F1C-A372-ECF3E023D390}" destId="{B1855F2D-6EF3-324E-895E-B0F4B749D9DF}" srcOrd="2" destOrd="0" parTransId="{5629B05F-4A95-8946-B899-B53DDFF2AF84}" sibTransId="{94A48C75-3BF4-664F-B598-073D0C8CDA32}"/>
    <dgm:cxn modelId="{AF948599-6E41-4BA4-9C55-6AD4EE3EC83E}" type="presOf" srcId="{99294041-165F-4235-9C02-9382DDB28F2D}" destId="{70B6731F-B6A6-4DA0-888E-634841EB2DC6}" srcOrd="0" destOrd="1" presId="urn:microsoft.com/office/officeart/2005/8/layout/vList5"/>
    <dgm:cxn modelId="{A5C46D86-E622-4CD3-AD5D-56F2787D9492}" srcId="{A2397643-8125-4F1C-A372-ECF3E023D390}" destId="{75F46C7D-8C5B-44B8-885B-72B553DFBDED}" srcOrd="0" destOrd="0" parTransId="{CDD8B25A-7C01-4D26-B85F-59F94B555813}" sibTransId="{845FF6B3-6688-4FCD-971F-F6007A755750}"/>
    <dgm:cxn modelId="{B4229F0D-AFB7-4BC4-8B58-9D23EF8ECB2F}" srcId="{B1855F2D-6EF3-324E-895E-B0F4B749D9DF}" destId="{99294041-165F-4235-9C02-9382DDB28F2D}" srcOrd="1" destOrd="0" parTransId="{08B6E1CD-D35C-40A1-99B7-D604CD0215BE}" sibTransId="{BB254B3E-AFC6-4D98-86A2-7DE4AC9F77FA}"/>
    <dgm:cxn modelId="{9474E657-461E-4E4D-9F5B-87089737A0D1}" type="presOf" srcId="{B1855F2D-6EF3-324E-895E-B0F4B749D9DF}" destId="{490B0303-E3E0-4EA2-9F9D-34E0236A8953}" srcOrd="0" destOrd="0" presId="urn:microsoft.com/office/officeart/2005/8/layout/vList5"/>
    <dgm:cxn modelId="{A4B3E9BD-D3B2-4C5A-942C-A9693FFCE5E5}" type="presOf" srcId="{75F46C7D-8C5B-44B8-885B-72B553DFBDED}" destId="{08C77654-8D82-4852-ACC6-B961A709AAE1}" srcOrd="0" destOrd="0" presId="urn:microsoft.com/office/officeart/2005/8/layout/vList5"/>
    <dgm:cxn modelId="{785F49F5-D9C0-4541-88A6-8576A0860BC8}" type="presOf" srcId="{7AF5DDCF-403B-4486-8778-4ECFE59EE9E4}" destId="{70B6731F-B6A6-4DA0-888E-634841EB2DC6}" srcOrd="0" destOrd="0" presId="urn:microsoft.com/office/officeart/2005/8/layout/vList5"/>
    <dgm:cxn modelId="{56CC7C9F-B4C7-4F36-A8C1-04430C5DEE4A}" type="presOf" srcId="{C8FCE1D5-0013-443B-BA52-E4A60EA3FE6D}" destId="{7491B81D-B182-44CE-882F-F2010AEAC0EA}" srcOrd="0" destOrd="0" presId="urn:microsoft.com/office/officeart/2005/8/layout/vList5"/>
    <dgm:cxn modelId="{720D287E-2F33-4831-9FAB-40DFB902B78D}" type="presParOf" srcId="{C8B29964-6444-42B7-95B2-6A5BCADA3A67}" destId="{AECE52BE-5516-4AC0-B433-E8A97E5A6959}" srcOrd="0" destOrd="0" presId="urn:microsoft.com/office/officeart/2005/8/layout/vList5"/>
    <dgm:cxn modelId="{4A422018-BC79-4020-85B2-634428E7C3CB}" type="presParOf" srcId="{AECE52BE-5516-4AC0-B433-E8A97E5A6959}" destId="{08C77654-8D82-4852-ACC6-B961A709AAE1}" srcOrd="0" destOrd="0" presId="urn:microsoft.com/office/officeart/2005/8/layout/vList5"/>
    <dgm:cxn modelId="{535376A6-C106-4665-B962-E6F51CCBD72C}" type="presParOf" srcId="{AECE52BE-5516-4AC0-B433-E8A97E5A6959}" destId="{4C89E6DB-C736-4160-B4DC-4EB49E88F0A1}" srcOrd="1" destOrd="0" presId="urn:microsoft.com/office/officeart/2005/8/layout/vList5"/>
    <dgm:cxn modelId="{5C5F431D-5023-452B-AE1A-1F49CA2E5451}" type="presParOf" srcId="{C8B29964-6444-42B7-95B2-6A5BCADA3A67}" destId="{F58495DC-32AC-4539-8AED-DEBFFCCFE0E5}" srcOrd="1" destOrd="0" presId="urn:microsoft.com/office/officeart/2005/8/layout/vList5"/>
    <dgm:cxn modelId="{10F54559-349B-45EE-B3F5-DAF2A322A29E}" type="presParOf" srcId="{C8B29964-6444-42B7-95B2-6A5BCADA3A67}" destId="{D604D9B3-10EE-4962-B7BD-9986132895C7}" srcOrd="2" destOrd="0" presId="urn:microsoft.com/office/officeart/2005/8/layout/vList5"/>
    <dgm:cxn modelId="{1BF0B21D-FC5A-4CA5-8945-12631CEE7462}" type="presParOf" srcId="{D604D9B3-10EE-4962-B7BD-9986132895C7}" destId="{7491B81D-B182-44CE-882F-F2010AEAC0EA}" srcOrd="0" destOrd="0" presId="urn:microsoft.com/office/officeart/2005/8/layout/vList5"/>
    <dgm:cxn modelId="{62EAB6C9-C281-403E-BCCD-200877BE7A89}" type="presParOf" srcId="{D604D9B3-10EE-4962-B7BD-9986132895C7}" destId="{AC85875C-4D3F-412A-B559-4EC6864D3D16}" srcOrd="1" destOrd="0" presId="urn:microsoft.com/office/officeart/2005/8/layout/vList5"/>
    <dgm:cxn modelId="{864D88CF-1840-4644-9696-12BCF6C5C181}" type="presParOf" srcId="{C8B29964-6444-42B7-95B2-6A5BCADA3A67}" destId="{CC5E324B-DA9E-4CD8-BC82-0DC84413A471}" srcOrd="3" destOrd="0" presId="urn:microsoft.com/office/officeart/2005/8/layout/vList5"/>
    <dgm:cxn modelId="{C198719A-CE01-44C6-A0F6-6F2E80E60698}" type="presParOf" srcId="{C8B29964-6444-42B7-95B2-6A5BCADA3A67}" destId="{4A327663-C1CA-432C-91CC-DAE8F814233B}" srcOrd="4" destOrd="0" presId="urn:microsoft.com/office/officeart/2005/8/layout/vList5"/>
    <dgm:cxn modelId="{049DCB74-B271-420F-9F9C-D3CB24CD0340}" type="presParOf" srcId="{4A327663-C1CA-432C-91CC-DAE8F814233B}" destId="{490B0303-E3E0-4EA2-9F9D-34E0236A8953}" srcOrd="0" destOrd="0" presId="urn:microsoft.com/office/officeart/2005/8/layout/vList5"/>
    <dgm:cxn modelId="{D0F1CE12-ED9F-44CC-AFED-7780FB059512}" type="presParOf" srcId="{4A327663-C1CA-432C-91CC-DAE8F814233B}" destId="{70B6731F-B6A6-4DA0-888E-634841EB2DC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E925CD-DA96-4108-9F23-AE05A8DA6274}">
      <dsp:nvSpPr>
        <dsp:cNvPr id="0" name=""/>
        <dsp:cNvSpPr/>
      </dsp:nvSpPr>
      <dsp:spPr>
        <a:xfrm rot="5400000">
          <a:off x="6232962" y="-2469601"/>
          <a:ext cx="1742214" cy="6686183"/>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422400">
            <a:lnSpc>
              <a:spcPct val="90000"/>
            </a:lnSpc>
            <a:spcBef>
              <a:spcPct val="0"/>
            </a:spcBef>
            <a:spcAft>
              <a:spcPct val="15000"/>
            </a:spcAft>
            <a:buChar char="••"/>
          </a:pPr>
          <a:r>
            <a:rPr lang="en-US" sz="3200" kern="1200"/>
            <a:t>Online Universities and regional Community Colleges</a:t>
          </a:r>
        </a:p>
      </dsp:txBody>
      <dsp:txXfrm rot="-5400000">
        <a:off x="3760978" y="87431"/>
        <a:ext cx="6601135" cy="1572118"/>
      </dsp:txXfrm>
    </dsp:sp>
    <dsp:sp modelId="{08C77654-8D82-4852-ACC6-B961A709AAE1}">
      <dsp:nvSpPr>
        <dsp:cNvPr id="0" name=""/>
        <dsp:cNvSpPr/>
      </dsp:nvSpPr>
      <dsp:spPr>
        <a:xfrm>
          <a:off x="0" y="43897"/>
          <a:ext cx="3760978" cy="155824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3700" kern="1200"/>
            <a:t>Competitors</a:t>
          </a:r>
        </a:p>
      </dsp:txBody>
      <dsp:txXfrm>
        <a:off x="76067" y="119964"/>
        <a:ext cx="3608844" cy="1406108"/>
      </dsp:txXfrm>
    </dsp:sp>
    <dsp:sp modelId="{B648B53B-7C1D-42EE-9775-0A07C71CCD98}">
      <dsp:nvSpPr>
        <dsp:cNvPr id="0" name=""/>
        <dsp:cNvSpPr/>
      </dsp:nvSpPr>
      <dsp:spPr>
        <a:xfrm rot="5400000">
          <a:off x="6265124" y="-681636"/>
          <a:ext cx="1677890" cy="6686183"/>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422400">
            <a:lnSpc>
              <a:spcPct val="90000"/>
            </a:lnSpc>
            <a:spcBef>
              <a:spcPct val="0"/>
            </a:spcBef>
            <a:spcAft>
              <a:spcPct val="15000"/>
            </a:spcAft>
            <a:buChar char="••"/>
          </a:pPr>
          <a:r>
            <a:rPr lang="en-US" sz="3200" kern="1200"/>
            <a:t>The Board of Trustees voted prior to the beginning of summer online courses  to lower the cost of tuition</a:t>
          </a:r>
        </a:p>
      </dsp:txBody>
      <dsp:txXfrm rot="-5400000">
        <a:off x="3760978" y="1904418"/>
        <a:ext cx="6604275" cy="1514074"/>
      </dsp:txXfrm>
    </dsp:sp>
    <dsp:sp modelId="{7491B81D-B182-44CE-882F-F2010AEAC0EA}">
      <dsp:nvSpPr>
        <dsp:cNvPr id="0" name=""/>
        <dsp:cNvSpPr/>
      </dsp:nvSpPr>
      <dsp:spPr>
        <a:xfrm>
          <a:off x="0" y="1882333"/>
          <a:ext cx="3760978" cy="155824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3700" kern="1200"/>
            <a:t>BOT</a:t>
          </a:r>
        </a:p>
      </dsp:txBody>
      <dsp:txXfrm>
        <a:off x="76067" y="1958400"/>
        <a:ext cx="3608844" cy="1406108"/>
      </dsp:txXfrm>
    </dsp:sp>
    <dsp:sp modelId="{F922531A-A378-3243-9951-5CD20F9E766C}">
      <dsp:nvSpPr>
        <dsp:cNvPr id="0" name=""/>
        <dsp:cNvSpPr/>
      </dsp:nvSpPr>
      <dsp:spPr>
        <a:xfrm rot="5400000">
          <a:off x="6395213" y="1011074"/>
          <a:ext cx="1431600" cy="669271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422400">
            <a:lnSpc>
              <a:spcPct val="90000"/>
            </a:lnSpc>
            <a:spcBef>
              <a:spcPct val="0"/>
            </a:spcBef>
            <a:spcAft>
              <a:spcPct val="15000"/>
            </a:spcAft>
            <a:buChar char="••"/>
          </a:pPr>
          <a:r>
            <a:rPr lang="en-US" sz="3200" kern="1200"/>
            <a:t>$475 per course</a:t>
          </a:r>
        </a:p>
        <a:p>
          <a:pPr marL="285750" lvl="1" indent="-285750" algn="l" defTabSz="1422400">
            <a:lnSpc>
              <a:spcPct val="90000"/>
            </a:lnSpc>
            <a:spcBef>
              <a:spcPct val="0"/>
            </a:spcBef>
            <a:spcAft>
              <a:spcPct val="15000"/>
            </a:spcAft>
            <a:buChar char="••"/>
          </a:pPr>
          <a:r>
            <a:rPr lang="en-US" sz="3200" kern="1200"/>
            <a:t>$88 Art Fee</a:t>
          </a:r>
        </a:p>
        <a:p>
          <a:pPr marL="285750" lvl="1" indent="-285750" algn="l" defTabSz="1422400">
            <a:lnSpc>
              <a:spcPct val="90000"/>
            </a:lnSpc>
            <a:spcBef>
              <a:spcPct val="0"/>
            </a:spcBef>
            <a:spcAft>
              <a:spcPct val="15000"/>
            </a:spcAft>
            <a:buChar char="••"/>
          </a:pPr>
          <a:r>
            <a:rPr lang="en-US" sz="3200" kern="1200"/>
            <a:t>$107 Language Lab Fee</a:t>
          </a:r>
        </a:p>
      </dsp:txBody>
      <dsp:txXfrm rot="-5400000">
        <a:off x="3764654" y="3711519"/>
        <a:ext cx="6622834" cy="1291830"/>
      </dsp:txXfrm>
    </dsp:sp>
    <dsp:sp modelId="{DBE9E541-D248-F641-96CA-60A9F86F45D5}">
      <dsp:nvSpPr>
        <dsp:cNvPr id="0" name=""/>
        <dsp:cNvSpPr/>
      </dsp:nvSpPr>
      <dsp:spPr>
        <a:xfrm>
          <a:off x="0" y="3578312"/>
          <a:ext cx="3764654" cy="155824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3700" kern="1200"/>
            <a:t>Summer Online Course Tuition	</a:t>
          </a:r>
        </a:p>
      </dsp:txBody>
      <dsp:txXfrm>
        <a:off x="76067" y="3654379"/>
        <a:ext cx="3612520" cy="14061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E62C81-643C-4363-88B4-CD4965AB359C}">
      <dsp:nvSpPr>
        <dsp:cNvPr id="0" name=""/>
        <dsp:cNvSpPr/>
      </dsp:nvSpPr>
      <dsp:spPr>
        <a:xfrm>
          <a:off x="0" y="0"/>
          <a:ext cx="11374782" cy="1849340"/>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lvl="0" algn="ctr" defTabSz="2889250" rtl="0">
            <a:lnSpc>
              <a:spcPct val="90000"/>
            </a:lnSpc>
            <a:spcBef>
              <a:spcPct val="0"/>
            </a:spcBef>
            <a:spcAft>
              <a:spcPct val="35000"/>
            </a:spcAft>
          </a:pPr>
          <a:r>
            <a:rPr lang="en-US" sz="6500" kern="1200" dirty="0">
              <a:latin typeface="Calibri Light" panose="020F0302020204030204"/>
            </a:rPr>
            <a:t>Next</a:t>
          </a:r>
          <a:r>
            <a:rPr lang="en-US" sz="6500" b="0" i="0" u="none" strike="noStrike" kern="1200" cap="none" baseline="0" noProof="0" dirty="0">
              <a:solidFill>
                <a:srgbClr val="010000"/>
              </a:solidFill>
              <a:latin typeface="Calibri Light"/>
              <a:cs typeface="Calibri Light"/>
            </a:rPr>
            <a:t> </a:t>
          </a:r>
          <a:r>
            <a:rPr lang="en-US" sz="6500" kern="1200" dirty="0">
              <a:latin typeface="Calibri Light" panose="020F0302020204030204"/>
            </a:rPr>
            <a:t>Steps</a:t>
          </a:r>
          <a:endParaRPr lang="en-US" sz="6500" kern="1200" dirty="0"/>
        </a:p>
      </dsp:txBody>
      <dsp:txXfrm>
        <a:off x="0" y="0"/>
        <a:ext cx="11374782" cy="1849340"/>
      </dsp:txXfrm>
    </dsp:sp>
    <dsp:sp modelId="{7B55E00C-204E-46D4-8DF7-8AC2F22F2661}">
      <dsp:nvSpPr>
        <dsp:cNvPr id="0" name=""/>
        <dsp:cNvSpPr/>
      </dsp:nvSpPr>
      <dsp:spPr>
        <a:xfrm>
          <a:off x="5554" y="1849340"/>
          <a:ext cx="3787891" cy="388361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kern="1200" dirty="0"/>
            <a:t>Plan for 2021 Summer School Pilot</a:t>
          </a:r>
        </a:p>
      </dsp:txBody>
      <dsp:txXfrm>
        <a:off x="5554" y="1849340"/>
        <a:ext cx="3787891" cy="3883615"/>
      </dsp:txXfrm>
    </dsp:sp>
    <dsp:sp modelId="{4C2EF7E4-5B61-4209-A61A-0D0B500D00FD}">
      <dsp:nvSpPr>
        <dsp:cNvPr id="0" name=""/>
        <dsp:cNvSpPr/>
      </dsp:nvSpPr>
      <dsp:spPr>
        <a:xfrm>
          <a:off x="3793445" y="1849340"/>
          <a:ext cx="3787891" cy="388361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kern="1200" dirty="0"/>
            <a:t>Aggregate Data: With OIERP’s Assistance</a:t>
          </a:r>
        </a:p>
      </dsp:txBody>
      <dsp:txXfrm>
        <a:off x="3793445" y="1849340"/>
        <a:ext cx="3787891" cy="3883615"/>
      </dsp:txXfrm>
    </dsp:sp>
    <dsp:sp modelId="{28AA3767-88AC-47CB-B4F8-4D336728A48F}">
      <dsp:nvSpPr>
        <dsp:cNvPr id="0" name=""/>
        <dsp:cNvSpPr/>
      </dsp:nvSpPr>
      <dsp:spPr>
        <a:xfrm>
          <a:off x="7581336" y="1849340"/>
          <a:ext cx="3787891" cy="388361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kern="1200" dirty="0"/>
            <a:t>Meetings and Compliance: Summer School Committee, Distance Learning Committee, Faculty CBA Representatives, and Other Governmental Structures that have to vet this initiative</a:t>
          </a:r>
        </a:p>
      </dsp:txBody>
      <dsp:txXfrm>
        <a:off x="7581336" y="1849340"/>
        <a:ext cx="3787891" cy="3883615"/>
      </dsp:txXfrm>
    </dsp:sp>
    <dsp:sp modelId="{7A358A19-1D47-4D22-93B0-75CF83C390D9}">
      <dsp:nvSpPr>
        <dsp:cNvPr id="0" name=""/>
        <dsp:cNvSpPr/>
      </dsp:nvSpPr>
      <dsp:spPr>
        <a:xfrm>
          <a:off x="0" y="5732956"/>
          <a:ext cx="11374782" cy="431512"/>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89E6DB-C736-4160-B4DC-4EB49E88F0A1}">
      <dsp:nvSpPr>
        <dsp:cNvPr id="0" name=""/>
        <dsp:cNvSpPr/>
      </dsp:nvSpPr>
      <dsp:spPr>
        <a:xfrm rot="5400000">
          <a:off x="6943665" y="-2722465"/>
          <a:ext cx="1392090" cy="719031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49530" rIns="99060" bIns="49530" numCol="1" spcCol="1270" anchor="ctr" anchorCtr="0">
          <a:noAutofit/>
        </a:bodyPr>
        <a:lstStyle/>
        <a:p>
          <a:pPr marL="228600" lvl="1" indent="-228600" algn="l" defTabSz="1155700">
            <a:lnSpc>
              <a:spcPct val="90000"/>
            </a:lnSpc>
            <a:spcBef>
              <a:spcPct val="0"/>
            </a:spcBef>
            <a:spcAft>
              <a:spcPct val="15000"/>
            </a:spcAft>
            <a:buChar char="••"/>
          </a:pPr>
          <a:r>
            <a:rPr lang="en-US" sz="2600" kern="1200">
              <a:latin typeface="Calibri Light" panose="020F0302020204030204"/>
            </a:rPr>
            <a:t>RECIPROCITY</a:t>
          </a:r>
        </a:p>
      </dsp:txBody>
      <dsp:txXfrm rot="-5400000">
        <a:off x="4044552" y="244604"/>
        <a:ext cx="7122360" cy="1256178"/>
      </dsp:txXfrm>
    </dsp:sp>
    <dsp:sp modelId="{08C77654-8D82-4852-ACC6-B961A709AAE1}">
      <dsp:nvSpPr>
        <dsp:cNvPr id="0" name=""/>
        <dsp:cNvSpPr/>
      </dsp:nvSpPr>
      <dsp:spPr>
        <a:xfrm>
          <a:off x="0" y="0"/>
          <a:ext cx="4044552" cy="17401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93345" rIns="186690" bIns="93345" numCol="1" spcCol="1270" anchor="ctr" anchorCtr="0">
          <a:noAutofit/>
        </a:bodyPr>
        <a:lstStyle/>
        <a:p>
          <a:pPr lvl="0" algn="ctr" defTabSz="2178050" rtl="0">
            <a:lnSpc>
              <a:spcPct val="90000"/>
            </a:lnSpc>
            <a:spcBef>
              <a:spcPct val="0"/>
            </a:spcBef>
            <a:spcAft>
              <a:spcPct val="35000"/>
            </a:spcAft>
          </a:pPr>
          <a:r>
            <a:rPr lang="en-US" sz="4900" kern="1200">
              <a:latin typeface="Calibri Light" panose="020F0302020204030204"/>
            </a:rPr>
            <a:t>NC-SARA</a:t>
          </a:r>
          <a:r>
            <a:rPr lang="en-US" sz="4900" b="0" i="0" u="none" strike="noStrike" kern="1200" cap="none" baseline="0" noProof="0">
              <a:solidFill>
                <a:srgbClr val="010000"/>
              </a:solidFill>
              <a:latin typeface="Calibri Light"/>
              <a:cs typeface="Calibri Light"/>
            </a:rPr>
            <a:t> </a:t>
          </a:r>
          <a:endParaRPr lang="en-US" sz="4900" b="0" i="0" u="none" strike="noStrike" kern="1200" cap="none" baseline="0" noProof="0">
            <a:latin typeface="Calibri Light"/>
            <a:cs typeface="Calibri Light"/>
          </a:endParaRPr>
        </a:p>
      </dsp:txBody>
      <dsp:txXfrm>
        <a:off x="84945" y="84945"/>
        <a:ext cx="3874662" cy="1570222"/>
      </dsp:txXfrm>
    </dsp:sp>
    <dsp:sp modelId="{AC85875C-4D3F-412A-B559-4EC6864D3D16}">
      <dsp:nvSpPr>
        <dsp:cNvPr id="0" name=""/>
        <dsp:cNvSpPr/>
      </dsp:nvSpPr>
      <dsp:spPr>
        <a:xfrm rot="5400000">
          <a:off x="6943665" y="-895347"/>
          <a:ext cx="1392090" cy="719031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49530" rIns="99060" bIns="49530" numCol="1" spcCol="1270" anchor="ctr" anchorCtr="0">
          <a:noAutofit/>
        </a:bodyPr>
        <a:lstStyle/>
        <a:p>
          <a:pPr marL="228600" lvl="1" indent="-228600" algn="l" defTabSz="1155700" rtl="0">
            <a:lnSpc>
              <a:spcPct val="90000"/>
            </a:lnSpc>
            <a:spcBef>
              <a:spcPct val="0"/>
            </a:spcBef>
            <a:spcAft>
              <a:spcPct val="15000"/>
            </a:spcAft>
            <a:buChar char="••"/>
          </a:pPr>
          <a:r>
            <a:rPr lang="en-US" sz="2600" kern="1200">
              <a:latin typeface="Calibri Light" panose="020F0302020204030204"/>
            </a:rPr>
            <a:t>FEDERAL CODE: NEW RULE</a:t>
          </a:r>
        </a:p>
      </dsp:txBody>
      <dsp:txXfrm rot="-5400000">
        <a:off x="4044552" y="2071722"/>
        <a:ext cx="7122360" cy="1256178"/>
      </dsp:txXfrm>
    </dsp:sp>
    <dsp:sp modelId="{7491B81D-B182-44CE-882F-F2010AEAC0EA}">
      <dsp:nvSpPr>
        <dsp:cNvPr id="0" name=""/>
        <dsp:cNvSpPr/>
      </dsp:nvSpPr>
      <dsp:spPr>
        <a:xfrm>
          <a:off x="0" y="1829754"/>
          <a:ext cx="4044552" cy="17401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93345" rIns="186690" bIns="93345" numCol="1" spcCol="1270" anchor="ctr" anchorCtr="0">
          <a:noAutofit/>
        </a:bodyPr>
        <a:lstStyle/>
        <a:p>
          <a:pPr lvl="0" algn="ctr" defTabSz="2178050" rtl="0">
            <a:lnSpc>
              <a:spcPct val="90000"/>
            </a:lnSpc>
            <a:spcBef>
              <a:spcPct val="0"/>
            </a:spcBef>
            <a:spcAft>
              <a:spcPct val="35000"/>
            </a:spcAft>
          </a:pPr>
          <a:r>
            <a:rPr lang="en-US" sz="4900" kern="1200">
              <a:latin typeface="Calibri Light" panose="020F0302020204030204"/>
            </a:rPr>
            <a:t>Federal Regulations</a:t>
          </a:r>
          <a:endParaRPr lang="en-US" sz="4900" kern="1200"/>
        </a:p>
      </dsp:txBody>
      <dsp:txXfrm>
        <a:off x="84945" y="1914699"/>
        <a:ext cx="3874662" cy="1570222"/>
      </dsp:txXfrm>
    </dsp:sp>
    <dsp:sp modelId="{70B6731F-B6A6-4DA0-888E-634841EB2DC6}">
      <dsp:nvSpPr>
        <dsp:cNvPr id="0" name=""/>
        <dsp:cNvSpPr/>
      </dsp:nvSpPr>
      <dsp:spPr>
        <a:xfrm rot="5400000">
          <a:off x="6943665" y="931771"/>
          <a:ext cx="1392090" cy="719031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49530" rIns="99060" bIns="49530" numCol="1" spcCol="1270" anchor="ctr" anchorCtr="0">
          <a:noAutofit/>
        </a:bodyPr>
        <a:lstStyle/>
        <a:p>
          <a:pPr marL="228600" lvl="1" indent="-228600" algn="l" defTabSz="1155700">
            <a:lnSpc>
              <a:spcPct val="90000"/>
            </a:lnSpc>
            <a:spcBef>
              <a:spcPct val="0"/>
            </a:spcBef>
            <a:spcAft>
              <a:spcPct val="15000"/>
            </a:spcAft>
            <a:buChar char="••"/>
          </a:pPr>
          <a:r>
            <a:rPr lang="en-US" sz="2600" kern="1200"/>
            <a:t>Interregional Guidelines for the Evaluation of Distance Education</a:t>
          </a:r>
        </a:p>
        <a:p>
          <a:pPr marL="228600" lvl="1" indent="-228600" algn="l" defTabSz="1155700">
            <a:lnSpc>
              <a:spcPct val="90000"/>
            </a:lnSpc>
            <a:spcBef>
              <a:spcPct val="0"/>
            </a:spcBef>
            <a:spcAft>
              <a:spcPct val="15000"/>
            </a:spcAft>
            <a:buChar char="••"/>
          </a:pPr>
          <a:endParaRPr lang="en-US" sz="2600" kern="1200">
            <a:latin typeface="Calibri Light" panose="020F0302020204030204"/>
          </a:endParaRPr>
        </a:p>
      </dsp:txBody>
      <dsp:txXfrm rot="-5400000">
        <a:off x="4044552" y="3898840"/>
        <a:ext cx="7122360" cy="1256178"/>
      </dsp:txXfrm>
    </dsp:sp>
    <dsp:sp modelId="{490B0303-E3E0-4EA2-9F9D-34E0236A8953}">
      <dsp:nvSpPr>
        <dsp:cNvPr id="0" name=""/>
        <dsp:cNvSpPr/>
      </dsp:nvSpPr>
      <dsp:spPr>
        <a:xfrm>
          <a:off x="0" y="3656872"/>
          <a:ext cx="4044552" cy="17401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en-US" sz="3200" b="1" kern="1200">
              <a:latin typeface="Calibri Light" panose="020F0302020204030204"/>
            </a:rPr>
            <a:t>C-</a:t>
          </a:r>
          <a:r>
            <a:rPr lang="en-US" sz="3200" b="1" kern="1200">
              <a:latin typeface="Calibri Light"/>
              <a:cs typeface="Calibri"/>
            </a:rPr>
            <a:t>RAC: COUNCIL OF REGIONAL ACCREDITING COMMISSIONON </a:t>
          </a:r>
        </a:p>
      </dsp:txBody>
      <dsp:txXfrm>
        <a:off x="84945" y="3741817"/>
        <a:ext cx="3874662" cy="157022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E574AC39-44E6-425E-AF49-CF7D189F346F}" type="datetimeFigureOut">
              <a:rPr lang="en-US" smtClean="0"/>
              <a:t>8/13/20</a:t>
            </a:fld>
            <a:endParaRPr lang="en-US"/>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6320F472-929B-459B-8D82-2FABCC5B32A0}" type="slidenum">
              <a:rPr lang="en-US" smtClean="0"/>
              <a:t>‹#›</a:t>
            </a:fld>
            <a:endParaRPr lang="en-US"/>
          </a:p>
        </p:txBody>
      </p:sp>
    </p:spTree>
    <p:extLst>
      <p:ext uri="{BB962C8B-B14F-4D97-AF65-F5344CB8AC3E}">
        <p14:creationId xmlns:p14="http://schemas.microsoft.com/office/powerpoint/2010/main" val="32022641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DF2775BC-6312-42C7-B7C5-EA6783C2D9CA}" type="datetimeFigureOut">
              <a:rPr lang="en-US" smtClean="0"/>
              <a:t>8/13/20</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67F715A1-4ADC-44E0-9587-804FF39D6B22}" type="slidenum">
              <a:rPr lang="en-US" smtClean="0"/>
              <a:t>‹#›</a:t>
            </a:fld>
            <a:endParaRPr lang="en-US"/>
          </a:p>
        </p:txBody>
      </p:sp>
    </p:spTree>
    <p:extLst>
      <p:ext uri="{BB962C8B-B14F-4D97-AF65-F5344CB8AC3E}">
        <p14:creationId xmlns:p14="http://schemas.microsoft.com/office/powerpoint/2010/main" val="1729842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8/13/20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212597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8/13/20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864140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8/13/20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235842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8/13/20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52044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8/13/20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534201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8/13/20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89452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8/13/20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24021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8/13/20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30015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8/13/20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837686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15326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289237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8/13/20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323626261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ecfr.gov/cgi-bin/text-idx?SID=de76446916429711abde37dc96cb9394&amp;mc=true&amp;node=20191101y1.6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lincoln.edu/departments/academic-affairs/student-location-policy" TargetMode="External"/><Relationship Id="rId4" Type="http://schemas.openxmlformats.org/officeDocument/2006/relationships/hyperlink" Target="https://www.lincoln.edu/departments/academic-affairs/professional-licensure-general-disclosure" TargetMode="External"/><Relationship Id="rId5" Type="http://schemas.openxmlformats.org/officeDocument/2006/relationships/hyperlink" Target="https://www.lincoln.edu/departments/institutional-effectiveness-research-and-planning/students-right-know" TargetMode="External"/><Relationship Id="rId1" Type="http://schemas.openxmlformats.org/officeDocument/2006/relationships/slideLayout" Target="../slideLayouts/slideLayout2.xml"/><Relationship Id="rId2" Type="http://schemas.openxmlformats.org/officeDocument/2006/relationships/hyperlink" Target="https://www.lincoln.edu/departments/academic-affairs/student-complaint-resolution"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c-rac.org/" TargetMode="External"/><Relationship Id="rId3" Type="http://schemas.openxmlformats.org/officeDocument/2006/relationships/hyperlink" Target="https://www.nc-sara.org/sites/default/files/files/2019-08/C-RAC%20Guidelines(2011).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www.lincoln.edu/departments/online-and-blended-learning/canvas-transition-updates" TargetMode="External"/><Relationship Id="rId3" Type="http://schemas.openxmlformats.org/officeDocument/2006/relationships/hyperlink" Target="https://www.lincoln.edu/departments/center-excellence-teaching-and-learning/cetl-services"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www.lincoln.edu/departments/online-and-blended-learning/canvas-transition-updates" TargetMode="External"/><Relationship Id="rId3" Type="http://schemas.openxmlformats.org/officeDocument/2006/relationships/hyperlink" Target="https://www.lincoln.edu/departments/center-excellence-teaching-and-learning/cetl-workshop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lincoln.edu/departments/online-and-blended-learning" TargetMode="External"/><Relationship Id="rId4" Type="http://schemas.openxmlformats.org/officeDocument/2006/relationships/hyperlink" Target="https://www.lincoln.edu/departments/online-and-blended-learning/resources-faculty" TargetMode="External"/><Relationship Id="rId5" Type="http://schemas.openxmlformats.org/officeDocument/2006/relationships/hyperlink" Target="https://www.lincoln.edu/departments/center-excellence-teaching-and-learning/zoom" TargetMode="External"/><Relationship Id="rId6" Type="http://schemas.openxmlformats.org/officeDocument/2006/relationships/hyperlink" Target="https://www.lincoln.edu/departments/online-and-blended-learning/lms-resources-students" TargetMode="External"/><Relationship Id="rId1" Type="http://schemas.openxmlformats.org/officeDocument/2006/relationships/slideLayout" Target="../slideLayouts/slideLayout6.xml"/><Relationship Id="rId2" Type="http://schemas.openxmlformats.org/officeDocument/2006/relationships/hyperlink" Target="https://www.lincoln.edu/departments/center-excellence-teaching-and-learning"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 Id="rId3" Type="http://schemas.openxmlformats.org/officeDocument/2006/relationships/image" Target="../media/image3.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png"/><Relationship Id="rId3" Type="http://schemas.openxmlformats.org/officeDocument/2006/relationships/image" Target="../media/image3.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chart" Target="../charts/char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58">
            <a:extLst>
              <a:ext uri="{FF2B5EF4-FFF2-40B4-BE49-F238E27FC236}">
                <a16:creationId xmlns="" xmlns:a16="http://schemas.microsoft.com/office/drawing/2014/main"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45">
            <a:extLst>
              <a:ext uri="{FF2B5EF4-FFF2-40B4-BE49-F238E27FC236}">
                <a16:creationId xmlns="" xmlns:a16="http://schemas.microsoft.com/office/drawing/2014/main"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46">
            <a:extLst>
              <a:ext uri="{FF2B5EF4-FFF2-40B4-BE49-F238E27FC236}">
                <a16:creationId xmlns="" xmlns:a16="http://schemas.microsoft.com/office/drawing/2014/main"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5" name="Freeform 47">
            <a:extLst>
              <a:ext uri="{FF2B5EF4-FFF2-40B4-BE49-F238E27FC236}">
                <a16:creationId xmlns="" xmlns:a16="http://schemas.microsoft.com/office/drawing/2014/main"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44">
            <a:extLst>
              <a:ext uri="{FF2B5EF4-FFF2-40B4-BE49-F238E27FC236}">
                <a16:creationId xmlns="" xmlns:a16="http://schemas.microsoft.com/office/drawing/2014/main"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9" name="Rectangle 68">
            <a:extLst>
              <a:ext uri="{FF2B5EF4-FFF2-40B4-BE49-F238E27FC236}">
                <a16:creationId xmlns="" xmlns:a16="http://schemas.microsoft.com/office/drawing/2014/main"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ctrTitle"/>
          </p:nvPr>
        </p:nvSpPr>
        <p:spPr>
          <a:xfrm>
            <a:off x="958506" y="800392"/>
            <a:ext cx="10264697" cy="1212102"/>
          </a:xfrm>
        </p:spPr>
        <p:txBody>
          <a:bodyPr vert="horz" lIns="91440" tIns="45720" rIns="91440" bIns="45720" rtlCol="0" anchor="ctr">
            <a:normAutofit/>
          </a:bodyPr>
          <a:lstStyle/>
          <a:p>
            <a:r>
              <a:rPr lang="en-US" sz="4000" kern="1200">
                <a:solidFill>
                  <a:srgbClr val="FFFFFF"/>
                </a:solidFill>
                <a:latin typeface="+mj-lt"/>
                <a:ea typeface="+mj-ea"/>
                <a:cs typeface="+mj-cs"/>
              </a:rPr>
              <a:t>Center for Excellence </a:t>
            </a:r>
            <a:r>
              <a:rPr lang="en-US" sz="4000" kern="1200"/>
              <a:t/>
            </a:r>
            <a:br>
              <a:rPr lang="en-US" sz="4000" kern="1200"/>
            </a:br>
            <a:r>
              <a:rPr lang="en-US" sz="4000" kern="1200">
                <a:solidFill>
                  <a:srgbClr val="FFFFFF"/>
                </a:solidFill>
                <a:latin typeface="+mj-lt"/>
                <a:ea typeface="+mj-ea"/>
                <a:cs typeface="+mj-cs"/>
              </a:rPr>
              <a:t>in Teaching and Learning</a:t>
            </a:r>
            <a:endParaRPr lang="en-US">
              <a:ea typeface="+mj-ea"/>
              <a:cs typeface="+mj-cs"/>
            </a:endParaRPr>
          </a:p>
        </p:txBody>
      </p:sp>
      <p:sp>
        <p:nvSpPr>
          <p:cNvPr id="3" name="Subtitle 2"/>
          <p:cNvSpPr>
            <a:spLocks noGrp="1"/>
          </p:cNvSpPr>
          <p:nvPr>
            <p:ph type="subTitle" idx="1"/>
          </p:nvPr>
        </p:nvSpPr>
        <p:spPr>
          <a:xfrm>
            <a:off x="3046233" y="2534609"/>
            <a:ext cx="6738300" cy="3545087"/>
          </a:xfrm>
        </p:spPr>
        <p:txBody>
          <a:bodyPr vert="horz" lIns="91440" tIns="45720" rIns="91440" bIns="45720" rtlCol="0" anchor="ctr">
            <a:normAutofit/>
          </a:bodyPr>
          <a:lstStyle/>
          <a:p>
            <a:r>
              <a:rPr lang="en-US" sz="3200" dirty="0"/>
              <a:t>Summer School Pilot</a:t>
            </a:r>
            <a:endParaRPr lang="en-US" sz="3200" dirty="0">
              <a:cs typeface="Calibri"/>
            </a:endParaRPr>
          </a:p>
          <a:p>
            <a:r>
              <a:rPr lang="en-US" sz="3200" dirty="0"/>
              <a:t>CETL</a:t>
            </a:r>
            <a:endParaRPr lang="en-US" sz="3200" dirty="0">
              <a:cs typeface="Calibri" panose="020F0502020204030204"/>
            </a:endParaRPr>
          </a:p>
          <a:p>
            <a:r>
              <a:rPr lang="en-US" sz="3200" dirty="0"/>
              <a:t>Canvas</a:t>
            </a:r>
            <a:endParaRPr lang="en-US" sz="3200" dirty="0">
              <a:cs typeface="Calibri" panose="020F0502020204030204"/>
            </a:endParaRPr>
          </a:p>
          <a:p>
            <a:r>
              <a:rPr lang="en-US" sz="3200" dirty="0"/>
              <a:t>Available Resources for </a:t>
            </a:r>
            <a:br>
              <a:rPr lang="en-US" sz="3200" dirty="0"/>
            </a:br>
            <a:r>
              <a:rPr lang="en-US" sz="3200" dirty="0"/>
              <a:t>Faculty and Students</a:t>
            </a:r>
            <a:endParaRPr lang="en-US" sz="3200">
              <a:cs typeface="Calibri" panose="020F0502020204030204"/>
            </a:endParaRPr>
          </a:p>
        </p:txBody>
      </p:sp>
      <p:pic>
        <p:nvPicPr>
          <p:cNvPr id="4" name="Picture 4" descr="A close up of a sign&#10;&#10;Description automatically generated">
            <a:extLst>
              <a:ext uri="{FF2B5EF4-FFF2-40B4-BE49-F238E27FC236}">
                <a16:creationId xmlns="" xmlns:a16="http://schemas.microsoft.com/office/drawing/2014/main" id="{E7FC716B-D777-490B-A623-413156D38BCC}"/>
              </a:ext>
            </a:extLst>
          </p:cNvPr>
          <p:cNvPicPr>
            <a:picLocks noChangeAspect="1"/>
          </p:cNvPicPr>
          <p:nvPr/>
        </p:nvPicPr>
        <p:blipFill>
          <a:blip r:embed="rId2"/>
          <a:stretch>
            <a:fillRect/>
          </a:stretch>
        </p:blipFill>
        <p:spPr>
          <a:xfrm>
            <a:off x="462621" y="5130204"/>
            <a:ext cx="1307548" cy="1488247"/>
          </a:xfrm>
          <a:prstGeom prst="rect">
            <a:avLst/>
          </a:prstGeom>
        </p:spPr>
      </p:pic>
    </p:spTree>
    <p:extLst>
      <p:ext uri="{BB962C8B-B14F-4D97-AF65-F5344CB8AC3E}">
        <p14:creationId xmlns:p14="http://schemas.microsoft.com/office/powerpoint/2010/main" val="400544063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9">
            <a:extLst>
              <a:ext uri="{FF2B5EF4-FFF2-40B4-BE49-F238E27FC236}">
                <a16:creationId xmlns="" xmlns:a16="http://schemas.microsoft.com/office/drawing/2014/main" id="{B26EE4FD-480F-42A5-9FEB-DA630457CFB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5">
            <a:extLst>
              <a:ext uri="{FF2B5EF4-FFF2-40B4-BE49-F238E27FC236}">
                <a16:creationId xmlns="" xmlns:a16="http://schemas.microsoft.com/office/drawing/2014/main" id="{A187062F-BE14-42FC-B06A-607DB23849C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 xmlns:a16="http://schemas.microsoft.com/office/drawing/2014/main" id="{731FE21B-2A45-4BF5-8B03-E1234198877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7">
            <a:extLst>
              <a:ext uri="{FF2B5EF4-FFF2-40B4-BE49-F238E27FC236}">
                <a16:creationId xmlns="" xmlns:a16="http://schemas.microsoft.com/office/drawing/2014/main" id="{2DC5A94D-79ED-48F5-9DC5-96CBB507CEC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Rectangle 8">
            <a:extLst>
              <a:ext uri="{FF2B5EF4-FFF2-40B4-BE49-F238E27FC236}">
                <a16:creationId xmlns="" xmlns:a16="http://schemas.microsoft.com/office/drawing/2014/main" id="{93A3D4BE-AF25-4F9A-9C29-1145CCE24A2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1870997" y="1607809"/>
            <a:ext cx="9236026" cy="2876680"/>
          </a:xfrm>
        </p:spPr>
        <p:txBody>
          <a:bodyPr vert="horz" lIns="91440" tIns="45720" rIns="91440" bIns="45720" rtlCol="0" anchor="b">
            <a:normAutofit/>
          </a:bodyPr>
          <a:lstStyle/>
          <a:p>
            <a:pPr algn="ctr"/>
            <a:r>
              <a:rPr lang="en-US" sz="6600" kern="1200" dirty="0">
                <a:solidFill>
                  <a:srgbClr val="FFFFFF"/>
                </a:solidFill>
                <a:latin typeface="+mj-lt"/>
                <a:ea typeface="+mj-ea"/>
                <a:cs typeface="+mj-cs"/>
              </a:rPr>
              <a:t>Summer 2020</a:t>
            </a:r>
            <a:r>
              <a:rPr lang="en-US" sz="6600" kern="1200" dirty="0"/>
              <a:t/>
            </a:r>
            <a:br>
              <a:rPr lang="en-US" sz="6600" kern="1200" dirty="0"/>
            </a:br>
            <a:r>
              <a:rPr lang="en-US" sz="6600" kern="1200" dirty="0">
                <a:solidFill>
                  <a:srgbClr val="FFFFFF"/>
                </a:solidFill>
                <a:latin typeface="+mj-lt"/>
                <a:ea typeface="+mj-ea"/>
                <a:cs typeface="+mj-cs"/>
              </a:rPr>
              <a:t>Online Courses</a:t>
            </a:r>
            <a:endParaRPr lang="en-US" dirty="0">
              <a:ea typeface="+mj-ea"/>
              <a:cs typeface="+mj-cs"/>
            </a:endParaRPr>
          </a:p>
        </p:txBody>
      </p:sp>
    </p:spTree>
    <p:extLst>
      <p:ext uri="{BB962C8B-B14F-4D97-AF65-F5344CB8AC3E}">
        <p14:creationId xmlns:p14="http://schemas.microsoft.com/office/powerpoint/2010/main" val="278538439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534025"/>
            <a:ext cx="10515600" cy="822326"/>
          </a:xfrm>
        </p:spPr>
        <p:txBody>
          <a:bodyPr vert="horz" lIns="91440" tIns="45720" rIns="91440" bIns="45720" rtlCol="0" anchor="ctr">
            <a:normAutofit/>
          </a:bodyPr>
          <a:lstStyle/>
          <a:p>
            <a:pPr algn="ctr"/>
            <a:r>
              <a:rPr lang="en-US" kern="1200">
                <a:solidFill>
                  <a:schemeClr val="tx1"/>
                </a:solidFill>
                <a:latin typeface="+mj-lt"/>
                <a:ea typeface="+mj-ea"/>
                <a:cs typeface="+mj-cs"/>
              </a:rPr>
              <a:t>Summer Session I Courses</a:t>
            </a:r>
          </a:p>
        </p:txBody>
      </p:sp>
      <p:graphicFrame>
        <p:nvGraphicFramePr>
          <p:cNvPr id="10" name="Table 10">
            <a:extLst>
              <a:ext uri="{FF2B5EF4-FFF2-40B4-BE49-F238E27FC236}">
                <a16:creationId xmlns="" xmlns:a16="http://schemas.microsoft.com/office/drawing/2014/main" id="{6FE4730A-7F9A-43AF-9114-93DB7A3E94AD}"/>
              </a:ext>
            </a:extLst>
          </p:cNvPr>
          <p:cNvGraphicFramePr>
            <a:graphicFrameLocks noGrp="1"/>
          </p:cNvGraphicFramePr>
          <p:nvPr>
            <p:extLst>
              <p:ext uri="{D42A27DB-BD31-4B8C-83A1-F6EECF244321}">
                <p14:modId xmlns:p14="http://schemas.microsoft.com/office/powerpoint/2010/main" val="2725758146"/>
              </p:ext>
            </p:extLst>
          </p:nvPr>
        </p:nvGraphicFramePr>
        <p:xfrm>
          <a:off x="1015999" y="265043"/>
          <a:ext cx="10260504" cy="5169382"/>
        </p:xfrm>
        <a:graphic>
          <a:graphicData uri="http://schemas.openxmlformats.org/drawingml/2006/table">
            <a:tbl>
              <a:tblPr firstRow="1" bandRow="1">
                <a:tableStyleId>{5C22544A-7EE6-4342-B048-85BDC9FD1C3A}</a:tableStyleId>
              </a:tblPr>
              <a:tblGrid>
                <a:gridCol w="2824454">
                  <a:extLst>
                    <a:ext uri="{9D8B030D-6E8A-4147-A177-3AD203B41FA5}">
                      <a16:colId xmlns="" xmlns:a16="http://schemas.microsoft.com/office/drawing/2014/main" val="2952406509"/>
                    </a:ext>
                  </a:extLst>
                </a:gridCol>
                <a:gridCol w="3718025">
                  <a:extLst>
                    <a:ext uri="{9D8B030D-6E8A-4147-A177-3AD203B41FA5}">
                      <a16:colId xmlns="" xmlns:a16="http://schemas.microsoft.com/office/drawing/2014/main" val="1077252360"/>
                    </a:ext>
                  </a:extLst>
                </a:gridCol>
                <a:gridCol w="3718025">
                  <a:extLst>
                    <a:ext uri="{9D8B030D-6E8A-4147-A177-3AD203B41FA5}">
                      <a16:colId xmlns="" xmlns:a16="http://schemas.microsoft.com/office/drawing/2014/main" val="1104870961"/>
                    </a:ext>
                  </a:extLst>
                </a:gridCol>
              </a:tblGrid>
              <a:tr h="518563">
                <a:tc>
                  <a:txBody>
                    <a:bodyPr/>
                    <a:lstStyle/>
                    <a:p>
                      <a:pPr lvl="0" algn="ctr">
                        <a:buNone/>
                      </a:pPr>
                      <a:r>
                        <a:rPr lang="en-US" sz="2100" dirty="0"/>
                        <a:t>Course</a:t>
                      </a:r>
                    </a:p>
                  </a:txBody>
                  <a:tcPr marL="104679" marR="104679" marT="52340" marB="52340"/>
                </a:tc>
                <a:tc>
                  <a:txBody>
                    <a:bodyPr/>
                    <a:lstStyle/>
                    <a:p>
                      <a:pPr algn="ctr"/>
                      <a:r>
                        <a:rPr lang="en-US" sz="2100" dirty="0"/>
                        <a:t>Course</a:t>
                      </a:r>
                    </a:p>
                  </a:txBody>
                  <a:tcPr marL="104679" marR="104679" marT="52340" marB="52340"/>
                </a:tc>
                <a:tc>
                  <a:txBody>
                    <a:bodyPr/>
                    <a:lstStyle/>
                    <a:p>
                      <a:pPr lvl="0" algn="ctr">
                        <a:buNone/>
                      </a:pPr>
                      <a:r>
                        <a:rPr lang="en-US" sz="2100" b="1" i="0" u="none" strike="noStrike" noProof="0" dirty="0">
                          <a:latin typeface="Calibri"/>
                        </a:rPr>
                        <a:t>Course</a:t>
                      </a:r>
                      <a:endParaRPr lang="en-US" dirty="0"/>
                    </a:p>
                  </a:txBody>
                  <a:tcPr marL="104679" marR="104679" marT="52340" marB="52340"/>
                </a:tc>
                <a:extLst>
                  <a:ext uri="{0D108BD9-81ED-4DB2-BD59-A6C34878D82A}">
                    <a16:rowId xmlns="" xmlns:a16="http://schemas.microsoft.com/office/drawing/2014/main" val="1806768459"/>
                  </a:ext>
                </a:extLst>
              </a:tr>
              <a:tr h="360000">
                <a:tc>
                  <a:txBody>
                    <a:bodyPr/>
                    <a:lstStyle/>
                    <a:p>
                      <a:pPr lvl="0">
                        <a:buNone/>
                      </a:pPr>
                      <a:r>
                        <a:rPr lang="en-US" sz="1400" b="0" i="0" u="none" strike="noStrike" noProof="0" dirty="0">
                          <a:solidFill>
                            <a:schemeClr val="tx1"/>
                          </a:solidFill>
                          <a:latin typeface="Calibri"/>
                        </a:rPr>
                        <a:t>BIO-101 Human Biology </a:t>
                      </a:r>
                      <a:endParaRPr lang="en-US" sz="1400" dirty="0">
                        <a:solidFill>
                          <a:schemeClr val="tx1"/>
                        </a:solidFill>
                        <a:latin typeface="Calibri"/>
                      </a:endParaRPr>
                    </a:p>
                  </a:txBody>
                  <a:tcPr marL="104679" marR="104679" marT="52340" marB="52340"/>
                </a:tc>
                <a:tc>
                  <a:txBody>
                    <a:bodyPr/>
                    <a:lstStyle/>
                    <a:p>
                      <a:pPr lvl="0">
                        <a:buNone/>
                      </a:pPr>
                      <a:r>
                        <a:rPr lang="en-US" sz="1400" b="0" i="0" u="none" strike="noStrike" noProof="0" dirty="0">
                          <a:latin typeface="Calibri"/>
                        </a:rPr>
                        <a:t>HSC-275 Health and Aging</a:t>
                      </a:r>
                      <a:endParaRPr lang="en-US" sz="1400" dirty="0"/>
                    </a:p>
                  </a:txBody>
                  <a:tcPr marL="104679" marR="104679" marT="52340" marB="52340"/>
                </a:tc>
                <a:tc>
                  <a:txBody>
                    <a:bodyPr/>
                    <a:lstStyle/>
                    <a:p>
                      <a:pPr lvl="0">
                        <a:buNone/>
                      </a:pPr>
                      <a:r>
                        <a:rPr lang="en-US" sz="1400" b="0" i="0" u="none" strike="noStrike" noProof="0" dirty="0">
                          <a:latin typeface="Calibri"/>
                        </a:rPr>
                        <a:t>PHL-200 Introduction to Philosophy</a:t>
                      </a:r>
                      <a:endParaRPr lang="en-US" sz="1400" dirty="0"/>
                    </a:p>
                  </a:txBody>
                  <a:tcPr marL="104679" marR="104679" marT="52340" marB="52340"/>
                </a:tc>
                <a:extLst>
                  <a:ext uri="{0D108BD9-81ED-4DB2-BD59-A6C34878D82A}">
                    <a16:rowId xmlns="" xmlns:a16="http://schemas.microsoft.com/office/drawing/2014/main" val="2050838403"/>
                  </a:ext>
                </a:extLst>
              </a:tr>
              <a:tr h="313043">
                <a:tc>
                  <a:txBody>
                    <a:bodyPr/>
                    <a:lstStyle/>
                    <a:p>
                      <a:pPr lvl="0">
                        <a:buNone/>
                      </a:pPr>
                      <a:r>
                        <a:rPr lang="en-US" sz="1400" b="0" i="0" u="none" strike="noStrike" noProof="0" dirty="0">
                          <a:latin typeface="Calibri"/>
                        </a:rPr>
                        <a:t>CSC-152 Intro to Computer Programming</a:t>
                      </a:r>
                    </a:p>
                  </a:txBody>
                  <a:tcPr marL="104679" marR="104679" marT="52340" marB="52340"/>
                </a:tc>
                <a:tc>
                  <a:txBody>
                    <a:bodyPr/>
                    <a:lstStyle/>
                    <a:p>
                      <a:pPr lvl="0">
                        <a:buNone/>
                      </a:pPr>
                      <a:r>
                        <a:rPr lang="en-US" sz="1400" b="0" i="0" u="none" strike="noStrike" noProof="0" dirty="0">
                          <a:latin typeface="Calibri"/>
                        </a:rPr>
                        <a:t>MAT-101 Elem &amp; Intermediate Algebra</a:t>
                      </a:r>
                      <a:endParaRPr lang="en-US" sz="1400" dirty="0">
                        <a:latin typeface="Calibri"/>
                      </a:endParaRPr>
                    </a:p>
                  </a:txBody>
                  <a:tcPr marL="104679" marR="104679" marT="52340" marB="52340"/>
                </a:tc>
                <a:tc>
                  <a:txBody>
                    <a:bodyPr/>
                    <a:lstStyle/>
                    <a:p>
                      <a:pPr lvl="0">
                        <a:buNone/>
                      </a:pPr>
                      <a:r>
                        <a:rPr lang="en-US" sz="1400" b="0" i="0" u="none" strike="noStrike" noProof="0" dirty="0">
                          <a:latin typeface="Calibri"/>
                        </a:rPr>
                        <a:t>PHY-181 Elementary Astronomy</a:t>
                      </a:r>
                      <a:endParaRPr lang="en-US" sz="1400" dirty="0">
                        <a:latin typeface="Calibri"/>
                      </a:endParaRPr>
                    </a:p>
                  </a:txBody>
                  <a:tcPr marL="104679" marR="104679" marT="52340" marB="52340"/>
                </a:tc>
                <a:extLst>
                  <a:ext uri="{0D108BD9-81ED-4DB2-BD59-A6C34878D82A}">
                    <a16:rowId xmlns="" xmlns:a16="http://schemas.microsoft.com/office/drawing/2014/main" val="2923351631"/>
                  </a:ext>
                </a:extLst>
              </a:tr>
              <a:tr h="422608">
                <a:tc>
                  <a:txBody>
                    <a:bodyPr/>
                    <a:lstStyle/>
                    <a:p>
                      <a:pPr lvl="0">
                        <a:buNone/>
                      </a:pPr>
                      <a:r>
                        <a:rPr lang="en-US" sz="1400" b="0" i="0" u="none" strike="noStrike" noProof="0" dirty="0">
                          <a:latin typeface="Calibri"/>
                        </a:rPr>
                        <a:t> ENG-101 English Composition I </a:t>
                      </a:r>
                      <a:endParaRPr lang="en-US" sz="1400" dirty="0">
                        <a:latin typeface="Calibri"/>
                      </a:endParaRPr>
                    </a:p>
                  </a:txBody>
                  <a:tcPr marL="104679" marR="104679" marT="52340" marB="52340"/>
                </a:tc>
                <a:tc>
                  <a:txBody>
                    <a:bodyPr/>
                    <a:lstStyle/>
                    <a:p>
                      <a:pPr lvl="0">
                        <a:buNone/>
                      </a:pPr>
                      <a:r>
                        <a:rPr lang="en-US" sz="1400" b="0" i="0" u="none" strike="noStrike" noProof="0" dirty="0">
                          <a:latin typeface="Calibri"/>
                        </a:rPr>
                        <a:t>MAT-102 Intermediate Algebra</a:t>
                      </a:r>
                      <a:endParaRPr lang="en-US" sz="1400" dirty="0">
                        <a:latin typeface="Calibri"/>
                      </a:endParaRPr>
                    </a:p>
                  </a:txBody>
                  <a:tcPr marL="104679" marR="104679" marT="52340" marB="52340"/>
                </a:tc>
                <a:tc>
                  <a:txBody>
                    <a:bodyPr/>
                    <a:lstStyle/>
                    <a:p>
                      <a:pPr lvl="0">
                        <a:buNone/>
                      </a:pPr>
                      <a:r>
                        <a:rPr lang="en-US" sz="1400" b="0" i="0" u="none" strike="noStrike" noProof="0" dirty="0">
                          <a:latin typeface="Calibri"/>
                        </a:rPr>
                        <a:t>POL-101 American National Government</a:t>
                      </a:r>
                      <a:endParaRPr lang="en-US" sz="1400" dirty="0">
                        <a:latin typeface="Calibri"/>
                      </a:endParaRPr>
                    </a:p>
                  </a:txBody>
                  <a:tcPr marL="104679" marR="104679" marT="52340" marB="52340"/>
                </a:tc>
                <a:extLst>
                  <a:ext uri="{0D108BD9-81ED-4DB2-BD59-A6C34878D82A}">
                    <a16:rowId xmlns="" xmlns:a16="http://schemas.microsoft.com/office/drawing/2014/main" val="885792972"/>
                  </a:ext>
                </a:extLst>
              </a:tr>
              <a:tr h="460590">
                <a:tc>
                  <a:txBody>
                    <a:bodyPr/>
                    <a:lstStyle/>
                    <a:p>
                      <a:pPr lvl="0">
                        <a:buNone/>
                      </a:pPr>
                      <a:r>
                        <a:rPr lang="en-US" sz="1400" b="0" i="0" u="none" strike="noStrike" noProof="0" dirty="0">
                          <a:latin typeface="Calibri"/>
                        </a:rPr>
                        <a:t>ENG-102 English Comp II</a:t>
                      </a:r>
                    </a:p>
                  </a:txBody>
                  <a:tcPr marL="104679" marR="104679" marT="52340" marB="52340"/>
                </a:tc>
                <a:tc>
                  <a:txBody>
                    <a:bodyPr/>
                    <a:lstStyle/>
                    <a:p>
                      <a:pPr lvl="0">
                        <a:buNone/>
                      </a:pPr>
                      <a:r>
                        <a:rPr lang="en-US" sz="1400" b="0" i="0" u="none" strike="noStrike" noProof="0" dirty="0">
                          <a:latin typeface="Calibri"/>
                        </a:rPr>
                        <a:t>MAT-106 Math for Liberal Arts</a:t>
                      </a:r>
                      <a:endParaRPr lang="en-US" sz="1400" dirty="0">
                        <a:latin typeface="Calibri"/>
                      </a:endParaRPr>
                    </a:p>
                  </a:txBody>
                  <a:tcPr marL="104679" marR="104679" marT="52340" marB="52340"/>
                </a:tc>
                <a:tc>
                  <a:txBody>
                    <a:bodyPr/>
                    <a:lstStyle/>
                    <a:p>
                      <a:pPr lvl="0">
                        <a:buNone/>
                      </a:pPr>
                      <a:r>
                        <a:rPr lang="en-US" sz="1400" b="0" i="0" u="none" strike="noStrike" noProof="0" dirty="0">
                          <a:latin typeface="Calibri"/>
                        </a:rPr>
                        <a:t>REL-200 Introduction to Religion</a:t>
                      </a:r>
                      <a:endParaRPr lang="en-US" sz="1400" dirty="0">
                        <a:latin typeface="Calibri"/>
                      </a:endParaRPr>
                    </a:p>
                  </a:txBody>
                  <a:tcPr marL="104679" marR="104679" marT="52340" marB="52340"/>
                </a:tc>
                <a:extLst>
                  <a:ext uri="{0D108BD9-81ED-4DB2-BD59-A6C34878D82A}">
                    <a16:rowId xmlns="" xmlns:a16="http://schemas.microsoft.com/office/drawing/2014/main" val="594568392"/>
                  </a:ext>
                </a:extLst>
              </a:tr>
              <a:tr h="774628">
                <a:tc>
                  <a:txBody>
                    <a:bodyPr/>
                    <a:lstStyle/>
                    <a:p>
                      <a:pPr lvl="0">
                        <a:buNone/>
                      </a:pPr>
                      <a:r>
                        <a:rPr lang="en-US" sz="1400" b="0" i="0" u="none" strike="noStrike" noProof="0" dirty="0">
                          <a:latin typeface="Calibri"/>
                        </a:rPr>
                        <a:t>ENG-208 World Literature II </a:t>
                      </a:r>
                    </a:p>
                    <a:p>
                      <a:pPr lvl="0">
                        <a:buNone/>
                      </a:pPr>
                      <a:endParaRPr lang="en-US" sz="1400">
                        <a:latin typeface="Calibri"/>
                      </a:endParaRPr>
                    </a:p>
                  </a:txBody>
                  <a:tcPr marL="104679" marR="104679" marT="52340" marB="52340"/>
                </a:tc>
                <a:tc>
                  <a:txBody>
                    <a:bodyPr/>
                    <a:lstStyle/>
                    <a:p>
                      <a:pPr lvl="0">
                        <a:buNone/>
                      </a:pPr>
                      <a:r>
                        <a:rPr lang="en-US" sz="1400" b="0" i="0" u="none" strike="noStrike" noProof="0" dirty="0">
                          <a:latin typeface="Calibri"/>
                        </a:rPr>
                        <a:t>MAT-111 Pre-Calculus</a:t>
                      </a:r>
                      <a:endParaRPr lang="en-US" sz="1400" dirty="0">
                        <a:latin typeface="Calibri"/>
                      </a:endParaRPr>
                    </a:p>
                  </a:txBody>
                  <a:tcPr marL="104679" marR="104679" marT="52340" marB="52340"/>
                </a:tc>
                <a:tc>
                  <a:txBody>
                    <a:bodyPr/>
                    <a:lstStyle/>
                    <a:p>
                      <a:pPr lvl="0">
                        <a:buNone/>
                      </a:pPr>
                      <a:r>
                        <a:rPr lang="en-US" sz="1400" b="0" i="0" u="none" strike="noStrike" noProof="0" dirty="0">
                          <a:latin typeface="Calibri"/>
                        </a:rPr>
                        <a:t>SOC-101 Introduction to Sociology</a:t>
                      </a:r>
                      <a:endParaRPr lang="en-US" sz="1400" dirty="0">
                        <a:latin typeface="Calibri"/>
                      </a:endParaRPr>
                    </a:p>
                  </a:txBody>
                  <a:tcPr marL="104679" marR="104679" marT="52340" marB="52340"/>
                </a:tc>
                <a:extLst>
                  <a:ext uri="{0D108BD9-81ED-4DB2-BD59-A6C34878D82A}">
                    <a16:rowId xmlns="" xmlns:a16="http://schemas.microsoft.com/office/drawing/2014/main" val="787870487"/>
                  </a:ext>
                </a:extLst>
              </a:tr>
              <a:tr h="523398">
                <a:tc>
                  <a:txBody>
                    <a:bodyPr/>
                    <a:lstStyle/>
                    <a:p>
                      <a:pPr lvl="0">
                        <a:buNone/>
                      </a:pPr>
                      <a:r>
                        <a:rPr lang="en-US" sz="1400" b="0" i="0" u="none" strike="noStrike" noProof="0" dirty="0">
                          <a:latin typeface="Calibri"/>
                        </a:rPr>
                        <a:t>GSC-101 Physical Science I</a:t>
                      </a:r>
                      <a:endParaRPr lang="en-US" sz="1400" dirty="0">
                        <a:latin typeface="Calibri"/>
                      </a:endParaRPr>
                    </a:p>
                  </a:txBody>
                  <a:tcPr marL="104679" marR="104679" marT="52340" marB="52340"/>
                </a:tc>
                <a:tc>
                  <a:txBody>
                    <a:bodyPr/>
                    <a:lstStyle/>
                    <a:p>
                      <a:pPr lvl="0">
                        <a:buNone/>
                      </a:pPr>
                      <a:r>
                        <a:rPr lang="en-US" sz="1400" b="0" i="0" u="none" strike="noStrike" noProof="0" dirty="0">
                          <a:latin typeface="Calibri"/>
                        </a:rPr>
                        <a:t>MAT-111L Pre-Calculus Lab</a:t>
                      </a:r>
                      <a:endParaRPr lang="en-US" sz="1400" dirty="0">
                        <a:latin typeface="Calibri"/>
                      </a:endParaRPr>
                    </a:p>
                  </a:txBody>
                  <a:tcPr marL="104679" marR="104679" marT="52340" marB="52340"/>
                </a:tc>
                <a:tc>
                  <a:txBody>
                    <a:bodyPr/>
                    <a:lstStyle/>
                    <a:p>
                      <a:pPr lvl="0">
                        <a:buNone/>
                      </a:pPr>
                      <a:r>
                        <a:rPr lang="en-US" sz="1400" b="0" i="0" u="none" strike="noStrike" noProof="0" dirty="0">
                          <a:latin typeface="Calibri"/>
                        </a:rPr>
                        <a:t>SOS-151 African American Experience</a:t>
                      </a:r>
                      <a:endParaRPr lang="en-US" sz="1400" dirty="0">
                        <a:latin typeface="Calibri"/>
                      </a:endParaRPr>
                    </a:p>
                  </a:txBody>
                  <a:tcPr marL="104679" marR="104679" marT="52340" marB="52340"/>
                </a:tc>
                <a:extLst>
                  <a:ext uri="{0D108BD9-81ED-4DB2-BD59-A6C34878D82A}">
                    <a16:rowId xmlns="" xmlns:a16="http://schemas.microsoft.com/office/drawing/2014/main" val="1643522657"/>
                  </a:ext>
                </a:extLst>
              </a:tr>
              <a:tr h="523398">
                <a:tc>
                  <a:txBody>
                    <a:bodyPr/>
                    <a:lstStyle/>
                    <a:p>
                      <a:pPr lvl="0">
                        <a:buNone/>
                      </a:pPr>
                      <a:r>
                        <a:rPr lang="en-US" sz="1400" b="0" i="0" u="none" strike="noStrike" noProof="0" dirty="0">
                          <a:latin typeface="Calibri"/>
                        </a:rPr>
                        <a:t>GSC-111 Environmental Science</a:t>
                      </a:r>
                      <a:endParaRPr lang="en-US" sz="1400" dirty="0">
                        <a:latin typeface="Calibri"/>
                      </a:endParaRPr>
                    </a:p>
                  </a:txBody>
                  <a:tcPr marL="104679" marR="104679" marT="52340" marB="52340"/>
                </a:tc>
                <a:tc>
                  <a:txBody>
                    <a:bodyPr/>
                    <a:lstStyle/>
                    <a:p>
                      <a:pPr lvl="0">
                        <a:buNone/>
                      </a:pPr>
                      <a:r>
                        <a:rPr lang="en-US" sz="1400" b="0" i="0" u="none" strike="noStrike" noProof="0" dirty="0">
                          <a:latin typeface="Calibri"/>
                        </a:rPr>
                        <a:t>MAT-114 Elementary Statistics I</a:t>
                      </a:r>
                      <a:endParaRPr lang="en-US" sz="1400" dirty="0">
                        <a:latin typeface="Calibri"/>
                      </a:endParaRPr>
                    </a:p>
                  </a:txBody>
                  <a:tcPr marL="104679" marR="104679" marT="52340" marB="52340"/>
                </a:tc>
                <a:tc>
                  <a:txBody>
                    <a:bodyPr/>
                    <a:lstStyle/>
                    <a:p>
                      <a:pPr lvl="0">
                        <a:buNone/>
                      </a:pPr>
                      <a:r>
                        <a:rPr lang="en-US" sz="1400" b="0" i="0" u="none" strike="noStrike" noProof="0" dirty="0">
                          <a:latin typeface="Calibri"/>
                        </a:rPr>
                        <a:t>SPN-101 Elementary Spanish I</a:t>
                      </a:r>
                      <a:endParaRPr lang="en-US" sz="1400" dirty="0">
                        <a:latin typeface="Calibri"/>
                      </a:endParaRPr>
                    </a:p>
                  </a:txBody>
                  <a:tcPr marL="104679" marR="104679" marT="52340" marB="52340"/>
                </a:tc>
                <a:extLst>
                  <a:ext uri="{0D108BD9-81ED-4DB2-BD59-A6C34878D82A}">
                    <a16:rowId xmlns="" xmlns:a16="http://schemas.microsoft.com/office/drawing/2014/main" val="3582655308"/>
                  </a:ext>
                </a:extLst>
              </a:tr>
              <a:tr h="523398">
                <a:tc>
                  <a:txBody>
                    <a:bodyPr/>
                    <a:lstStyle/>
                    <a:p>
                      <a:pPr lvl="0">
                        <a:buNone/>
                      </a:pPr>
                      <a:r>
                        <a:rPr lang="en-US" sz="1400" b="0" i="0" u="none" strike="noStrike" noProof="0" dirty="0">
                          <a:latin typeface="Calibri"/>
                        </a:rPr>
                        <a:t>HIS-103 Contemporary World History I</a:t>
                      </a:r>
                      <a:endParaRPr lang="en-US" sz="1400" dirty="0">
                        <a:latin typeface="Calibri"/>
                      </a:endParaRPr>
                    </a:p>
                  </a:txBody>
                  <a:tcPr marL="104679" marR="104679" marT="52340" marB="52340"/>
                </a:tc>
                <a:tc>
                  <a:txBody>
                    <a:bodyPr/>
                    <a:lstStyle/>
                    <a:p>
                      <a:pPr lvl="0">
                        <a:buNone/>
                      </a:pPr>
                      <a:r>
                        <a:rPr lang="en-US" sz="1400" b="0" i="0" u="none" strike="noStrike" noProof="0" dirty="0">
                          <a:latin typeface="Calibri"/>
                        </a:rPr>
                        <a:t>MAT-120 Calculus Soc Sci Majors</a:t>
                      </a:r>
                      <a:endParaRPr lang="en-US" sz="1400" dirty="0">
                        <a:latin typeface="Calibri"/>
                      </a:endParaRPr>
                    </a:p>
                  </a:txBody>
                  <a:tcPr marL="104679" marR="104679" marT="52340" marB="52340"/>
                </a:tc>
                <a:tc>
                  <a:txBody>
                    <a:bodyPr/>
                    <a:lstStyle/>
                    <a:p>
                      <a:pPr lvl="0">
                        <a:buNone/>
                      </a:pPr>
                      <a:r>
                        <a:rPr lang="en-US" sz="1400" b="0" i="0" u="none" strike="noStrike" noProof="0" dirty="0">
                          <a:latin typeface="Calibri"/>
                        </a:rPr>
                        <a:t>SPN-101L Elementary Spanish I Lab</a:t>
                      </a:r>
                      <a:endParaRPr lang="en-US" sz="1400" dirty="0">
                        <a:latin typeface="Calibri"/>
                      </a:endParaRPr>
                    </a:p>
                  </a:txBody>
                  <a:tcPr marL="104679" marR="104679" marT="52340" marB="52340"/>
                </a:tc>
                <a:extLst>
                  <a:ext uri="{0D108BD9-81ED-4DB2-BD59-A6C34878D82A}">
                    <a16:rowId xmlns="" xmlns:a16="http://schemas.microsoft.com/office/drawing/2014/main" val="2278203977"/>
                  </a:ext>
                </a:extLst>
              </a:tr>
              <a:tr h="523398">
                <a:tc>
                  <a:txBody>
                    <a:bodyPr/>
                    <a:lstStyle/>
                    <a:p>
                      <a:pPr lvl="0">
                        <a:buNone/>
                      </a:pPr>
                      <a:endParaRPr lang="en-US" sz="1400" b="0" i="0" u="none" strike="noStrike" noProof="0">
                        <a:latin typeface="Calibri"/>
                      </a:endParaRPr>
                    </a:p>
                  </a:txBody>
                  <a:tcPr marL="104679" marR="104679" marT="52340" marB="52340"/>
                </a:tc>
                <a:tc>
                  <a:txBody>
                    <a:bodyPr/>
                    <a:lstStyle/>
                    <a:p>
                      <a:pPr lvl="0">
                        <a:buNone/>
                      </a:pPr>
                      <a:r>
                        <a:rPr lang="en-US" sz="1400" b="0" i="0" u="none" strike="noStrike" noProof="0" dirty="0">
                          <a:latin typeface="Calibri"/>
                        </a:rPr>
                        <a:t>MAT-LAB Math Lab</a:t>
                      </a:r>
                      <a:endParaRPr lang="en-US" sz="1400" dirty="0">
                        <a:latin typeface="Calibri"/>
                      </a:endParaRPr>
                    </a:p>
                  </a:txBody>
                  <a:tcPr marL="104679" marR="104679" marT="52340" marB="52340"/>
                </a:tc>
                <a:tc>
                  <a:txBody>
                    <a:bodyPr/>
                    <a:lstStyle/>
                    <a:p>
                      <a:pPr lvl="0">
                        <a:buNone/>
                      </a:pPr>
                      <a:endParaRPr lang="en-US" sz="1400"/>
                    </a:p>
                  </a:txBody>
                  <a:tcPr marL="104679" marR="104679" marT="52340" marB="52340"/>
                </a:tc>
                <a:extLst>
                  <a:ext uri="{0D108BD9-81ED-4DB2-BD59-A6C34878D82A}">
                    <a16:rowId xmlns="" xmlns:a16="http://schemas.microsoft.com/office/drawing/2014/main" val="2074109319"/>
                  </a:ext>
                </a:extLst>
              </a:tr>
            </a:tbl>
          </a:graphicData>
        </a:graphic>
      </p:graphicFrame>
    </p:spTree>
    <p:extLst>
      <p:ext uri="{BB962C8B-B14F-4D97-AF65-F5344CB8AC3E}">
        <p14:creationId xmlns:p14="http://schemas.microsoft.com/office/powerpoint/2010/main" val="42380912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534025"/>
            <a:ext cx="10515600" cy="822326"/>
          </a:xfrm>
        </p:spPr>
        <p:txBody>
          <a:bodyPr vert="horz" lIns="91440" tIns="45720" rIns="91440" bIns="45720" rtlCol="0" anchor="ctr">
            <a:normAutofit/>
          </a:bodyPr>
          <a:lstStyle/>
          <a:p>
            <a:pPr algn="ctr"/>
            <a:r>
              <a:rPr lang="en-US" kern="1200">
                <a:solidFill>
                  <a:schemeClr val="tx1"/>
                </a:solidFill>
                <a:latin typeface="+mj-lt"/>
                <a:ea typeface="+mj-ea"/>
                <a:cs typeface="+mj-cs"/>
              </a:rPr>
              <a:t>Summer Session II Courses</a:t>
            </a:r>
          </a:p>
        </p:txBody>
      </p:sp>
      <p:graphicFrame>
        <p:nvGraphicFramePr>
          <p:cNvPr id="3" name="Table 10">
            <a:extLst>
              <a:ext uri="{FF2B5EF4-FFF2-40B4-BE49-F238E27FC236}">
                <a16:creationId xmlns="" xmlns:a16="http://schemas.microsoft.com/office/drawing/2014/main" id="{BA9FF7EB-87BA-422D-A7FB-7B897C5A93B2}"/>
              </a:ext>
            </a:extLst>
          </p:cNvPr>
          <p:cNvGraphicFramePr>
            <a:graphicFrameLocks noGrp="1"/>
          </p:cNvGraphicFramePr>
          <p:nvPr>
            <p:extLst>
              <p:ext uri="{D42A27DB-BD31-4B8C-83A1-F6EECF244321}">
                <p14:modId xmlns:p14="http://schemas.microsoft.com/office/powerpoint/2010/main" val="3668377501"/>
              </p:ext>
            </p:extLst>
          </p:nvPr>
        </p:nvGraphicFramePr>
        <p:xfrm>
          <a:off x="898796" y="476232"/>
          <a:ext cx="10427434" cy="4941215"/>
        </p:xfrm>
        <a:graphic>
          <a:graphicData uri="http://schemas.openxmlformats.org/drawingml/2006/table">
            <a:tbl>
              <a:tblPr firstRow="1" bandRow="1">
                <a:tableStyleId>{5C22544A-7EE6-4342-B048-85BDC9FD1C3A}</a:tableStyleId>
              </a:tblPr>
              <a:tblGrid>
                <a:gridCol w="2991388">
                  <a:extLst>
                    <a:ext uri="{9D8B030D-6E8A-4147-A177-3AD203B41FA5}">
                      <a16:colId xmlns="" xmlns:a16="http://schemas.microsoft.com/office/drawing/2014/main" val="2952406509"/>
                    </a:ext>
                  </a:extLst>
                </a:gridCol>
                <a:gridCol w="3531767">
                  <a:extLst>
                    <a:ext uri="{9D8B030D-6E8A-4147-A177-3AD203B41FA5}">
                      <a16:colId xmlns="" xmlns:a16="http://schemas.microsoft.com/office/drawing/2014/main" val="1077252360"/>
                    </a:ext>
                  </a:extLst>
                </a:gridCol>
                <a:gridCol w="3904279">
                  <a:extLst>
                    <a:ext uri="{9D8B030D-6E8A-4147-A177-3AD203B41FA5}">
                      <a16:colId xmlns="" xmlns:a16="http://schemas.microsoft.com/office/drawing/2014/main" val="1104870961"/>
                    </a:ext>
                  </a:extLst>
                </a:gridCol>
              </a:tblGrid>
              <a:tr h="540379">
                <a:tc>
                  <a:txBody>
                    <a:bodyPr/>
                    <a:lstStyle/>
                    <a:p>
                      <a:pPr lvl="0" algn="ctr">
                        <a:buNone/>
                      </a:pPr>
                      <a:r>
                        <a:rPr lang="en-US" sz="2100" dirty="0"/>
                        <a:t>Course</a:t>
                      </a:r>
                    </a:p>
                  </a:txBody>
                  <a:tcPr marL="104679" marR="104679" marT="52340" marB="52340"/>
                </a:tc>
                <a:tc>
                  <a:txBody>
                    <a:bodyPr/>
                    <a:lstStyle/>
                    <a:p>
                      <a:pPr algn="ctr"/>
                      <a:r>
                        <a:rPr lang="en-US" sz="2100" dirty="0"/>
                        <a:t>Course</a:t>
                      </a:r>
                    </a:p>
                  </a:txBody>
                  <a:tcPr marL="104679" marR="104679" marT="52340" marB="52340"/>
                </a:tc>
                <a:tc>
                  <a:txBody>
                    <a:bodyPr/>
                    <a:lstStyle/>
                    <a:p>
                      <a:pPr lvl="0" algn="ctr">
                        <a:buNone/>
                      </a:pPr>
                      <a:r>
                        <a:rPr lang="en-US" sz="2100" b="1" i="0" u="none" strike="noStrike" noProof="0" dirty="0">
                          <a:latin typeface="Calibri"/>
                        </a:rPr>
                        <a:t>Course</a:t>
                      </a:r>
                      <a:endParaRPr lang="en-US" dirty="0"/>
                    </a:p>
                  </a:txBody>
                  <a:tcPr marL="104679" marR="104679" marT="52340" marB="52340"/>
                </a:tc>
                <a:extLst>
                  <a:ext uri="{0D108BD9-81ED-4DB2-BD59-A6C34878D82A}">
                    <a16:rowId xmlns="" xmlns:a16="http://schemas.microsoft.com/office/drawing/2014/main" val="1806768459"/>
                  </a:ext>
                </a:extLst>
              </a:tr>
              <a:tr h="360000">
                <a:tc>
                  <a:txBody>
                    <a:bodyPr/>
                    <a:lstStyle/>
                    <a:p>
                      <a:pPr lvl="0">
                        <a:buNone/>
                      </a:pPr>
                      <a:r>
                        <a:rPr lang="en-US" sz="1400" b="0" i="0" u="none" strike="noStrike" noProof="0" dirty="0"/>
                        <a:t>ART-200 Intro to Art</a:t>
                      </a:r>
                      <a:endParaRPr lang="en-US" dirty="0"/>
                    </a:p>
                  </a:txBody>
                  <a:tcPr marL="104679" marR="104679" marT="52340" marB="52340"/>
                </a:tc>
                <a:tc>
                  <a:txBody>
                    <a:bodyPr/>
                    <a:lstStyle/>
                    <a:p>
                      <a:pPr lvl="0">
                        <a:buNone/>
                      </a:pPr>
                      <a:r>
                        <a:rPr lang="en-US" sz="1400" b="0" i="0" u="none" strike="noStrike" noProof="0" dirty="0">
                          <a:latin typeface="Calibri"/>
                        </a:rPr>
                        <a:t>MAT-111 Pre-Calculus</a:t>
                      </a:r>
                      <a:endParaRPr lang="en-US" dirty="0"/>
                    </a:p>
                  </a:txBody>
                  <a:tcPr marL="104679" marR="104679" marT="52340" marB="52340"/>
                </a:tc>
                <a:tc>
                  <a:txBody>
                    <a:bodyPr/>
                    <a:lstStyle/>
                    <a:p>
                      <a:pPr lvl="0">
                        <a:buNone/>
                      </a:pPr>
                      <a:r>
                        <a:rPr lang="en-US" sz="1400" b="0" i="0" u="none" strike="noStrike" noProof="0" dirty="0">
                          <a:latin typeface="Calibri"/>
                        </a:rPr>
                        <a:t>POL-101 American National Government</a:t>
                      </a:r>
                      <a:endParaRPr lang="en-US" dirty="0"/>
                    </a:p>
                  </a:txBody>
                  <a:tcPr marL="104679" marR="104679" marT="52340" marB="52340"/>
                </a:tc>
                <a:extLst>
                  <a:ext uri="{0D108BD9-81ED-4DB2-BD59-A6C34878D82A}">
                    <a16:rowId xmlns="" xmlns:a16="http://schemas.microsoft.com/office/drawing/2014/main" val="2050838403"/>
                  </a:ext>
                </a:extLst>
              </a:tr>
              <a:tr h="313043">
                <a:tc>
                  <a:txBody>
                    <a:bodyPr/>
                    <a:lstStyle/>
                    <a:p>
                      <a:pPr lvl="0">
                        <a:buNone/>
                      </a:pPr>
                      <a:r>
                        <a:rPr lang="en-US" sz="1400" b="0" i="0" u="none" strike="noStrike" noProof="0" dirty="0"/>
                        <a:t>BIO-102 Human Health and Disease</a:t>
                      </a:r>
                      <a:endParaRPr lang="en-US" sz="1400" b="0" i="0" u="none" strike="noStrike" noProof="0" dirty="0">
                        <a:latin typeface="Calibri"/>
                      </a:endParaRPr>
                    </a:p>
                  </a:txBody>
                  <a:tcPr marL="104679" marR="104679" marT="52340" marB="52340"/>
                </a:tc>
                <a:tc>
                  <a:txBody>
                    <a:bodyPr/>
                    <a:lstStyle/>
                    <a:p>
                      <a:pPr lvl="0">
                        <a:buNone/>
                      </a:pPr>
                      <a:r>
                        <a:rPr lang="en-US" sz="1400" b="0" i="0" u="none" strike="noStrike" noProof="0" dirty="0">
                          <a:latin typeface="Calibri"/>
                        </a:rPr>
                        <a:t>MAT-111L Pre-Calculus Lab</a:t>
                      </a:r>
                      <a:endParaRPr lang="en-US" dirty="0"/>
                    </a:p>
                  </a:txBody>
                  <a:tcPr marL="104679" marR="104679" marT="52340" marB="52340"/>
                </a:tc>
                <a:tc>
                  <a:txBody>
                    <a:bodyPr/>
                    <a:lstStyle/>
                    <a:p>
                      <a:pPr lvl="0">
                        <a:buNone/>
                      </a:pPr>
                      <a:r>
                        <a:rPr lang="en-US" sz="1400" b="0" i="0" u="none" strike="noStrike" noProof="0" dirty="0">
                          <a:latin typeface="Calibri"/>
                        </a:rPr>
                        <a:t>PSY-101 General Psychology</a:t>
                      </a:r>
                      <a:endParaRPr lang="en-US" dirty="0"/>
                    </a:p>
                  </a:txBody>
                  <a:tcPr marL="104679" marR="104679" marT="52340" marB="52340"/>
                </a:tc>
                <a:extLst>
                  <a:ext uri="{0D108BD9-81ED-4DB2-BD59-A6C34878D82A}">
                    <a16:rowId xmlns="" xmlns:a16="http://schemas.microsoft.com/office/drawing/2014/main" val="2923351631"/>
                  </a:ext>
                </a:extLst>
              </a:tr>
              <a:tr h="385985">
                <a:tc>
                  <a:txBody>
                    <a:bodyPr/>
                    <a:lstStyle/>
                    <a:p>
                      <a:pPr lvl="0">
                        <a:buNone/>
                      </a:pPr>
                      <a:r>
                        <a:rPr lang="en-US" sz="1400" b="0" i="0" u="none" strike="noStrike" noProof="0" dirty="0"/>
                        <a:t>ENG-102 English Comp II</a:t>
                      </a:r>
                      <a:endParaRPr lang="en-US" dirty="0"/>
                    </a:p>
                  </a:txBody>
                  <a:tcPr marL="104679" marR="104679" marT="52340" marB="52340"/>
                </a:tc>
                <a:tc>
                  <a:txBody>
                    <a:bodyPr/>
                    <a:lstStyle/>
                    <a:p>
                      <a:pPr lvl="0">
                        <a:buNone/>
                      </a:pPr>
                      <a:r>
                        <a:rPr lang="en-US" sz="1400" b="0" i="0" u="none" strike="noStrike" noProof="0" dirty="0">
                          <a:latin typeface="Calibri"/>
                        </a:rPr>
                        <a:t>MAT-114 Elementary Statistics I</a:t>
                      </a:r>
                      <a:endParaRPr lang="en-US" dirty="0"/>
                    </a:p>
                  </a:txBody>
                  <a:tcPr marL="104679" marR="104679" marT="52340" marB="52340"/>
                </a:tc>
                <a:tc>
                  <a:txBody>
                    <a:bodyPr/>
                    <a:lstStyle/>
                    <a:p>
                      <a:pPr lvl="0">
                        <a:buNone/>
                      </a:pPr>
                      <a:r>
                        <a:rPr lang="en-US" sz="1400" b="0" i="0" u="none" strike="noStrike" noProof="0" dirty="0"/>
                        <a:t>PSY-101 General Psychology</a:t>
                      </a:r>
                      <a:endParaRPr lang="en-US" dirty="0"/>
                    </a:p>
                  </a:txBody>
                  <a:tcPr marL="104679" marR="104679" marT="52340" marB="52340"/>
                </a:tc>
                <a:extLst>
                  <a:ext uri="{0D108BD9-81ED-4DB2-BD59-A6C34878D82A}">
                    <a16:rowId xmlns="" xmlns:a16="http://schemas.microsoft.com/office/drawing/2014/main" val="885792972"/>
                  </a:ext>
                </a:extLst>
              </a:tr>
              <a:tr h="460590">
                <a:tc>
                  <a:txBody>
                    <a:bodyPr/>
                    <a:lstStyle/>
                    <a:p>
                      <a:pPr lvl="0">
                        <a:buNone/>
                      </a:pPr>
                      <a:r>
                        <a:rPr lang="en-US" sz="1400" b="0" i="0" u="none" strike="noStrike" noProof="0" dirty="0"/>
                        <a:t>HPR-101 Dimensions of Wellness</a:t>
                      </a:r>
                      <a:endParaRPr lang="en-US" sz="1400" b="0" i="0" u="none" strike="noStrike" noProof="0" dirty="0">
                        <a:latin typeface="Calibri"/>
                      </a:endParaRPr>
                    </a:p>
                  </a:txBody>
                  <a:tcPr marL="104679" marR="104679" marT="52340" marB="52340"/>
                </a:tc>
                <a:tc>
                  <a:txBody>
                    <a:bodyPr/>
                    <a:lstStyle/>
                    <a:p>
                      <a:pPr lvl="0">
                        <a:buNone/>
                      </a:pPr>
                      <a:r>
                        <a:rPr lang="en-US" sz="1400" b="0" i="0" u="none" strike="noStrike" noProof="0" dirty="0">
                          <a:latin typeface="Calibri"/>
                        </a:rPr>
                        <a:t>MAT-120 Calculus Soc Sci Majors</a:t>
                      </a:r>
                      <a:endParaRPr lang="en-US" dirty="0"/>
                    </a:p>
                  </a:txBody>
                  <a:tcPr marL="104679" marR="104679" marT="52340" marB="52340"/>
                </a:tc>
                <a:tc>
                  <a:txBody>
                    <a:bodyPr/>
                    <a:lstStyle/>
                    <a:p>
                      <a:pPr lvl="0">
                        <a:buNone/>
                      </a:pPr>
                      <a:r>
                        <a:rPr lang="en-US" sz="1400" b="0" i="0" u="none" strike="noStrike" noProof="0" dirty="0"/>
                        <a:t>REL-200 Introduction to Religion</a:t>
                      </a:r>
                      <a:endParaRPr lang="en-US" dirty="0"/>
                    </a:p>
                  </a:txBody>
                  <a:tcPr marL="104679" marR="104679" marT="52340" marB="52340"/>
                </a:tc>
                <a:extLst>
                  <a:ext uri="{0D108BD9-81ED-4DB2-BD59-A6C34878D82A}">
                    <a16:rowId xmlns="" xmlns:a16="http://schemas.microsoft.com/office/drawing/2014/main" val="594568392"/>
                  </a:ext>
                </a:extLst>
              </a:tr>
              <a:tr h="774628">
                <a:tc>
                  <a:txBody>
                    <a:bodyPr/>
                    <a:lstStyle/>
                    <a:p>
                      <a:pPr lvl="0">
                        <a:buNone/>
                      </a:pPr>
                      <a:r>
                        <a:rPr lang="en-US" sz="1400" b="0" i="0" u="none" strike="noStrike" noProof="0" dirty="0">
                          <a:latin typeface="Calibri"/>
                        </a:rPr>
                        <a:t>HPR-101 Dimensions of Wellness</a:t>
                      </a:r>
                      <a:endParaRPr lang="en-US" sz="1400" dirty="0"/>
                    </a:p>
                  </a:txBody>
                  <a:tcPr marL="104679" marR="104679" marT="52340" marB="52340"/>
                </a:tc>
                <a:tc>
                  <a:txBody>
                    <a:bodyPr/>
                    <a:lstStyle/>
                    <a:p>
                      <a:pPr lvl="0">
                        <a:buNone/>
                      </a:pPr>
                      <a:r>
                        <a:rPr lang="en-US" sz="1400" b="0" i="0" u="none" strike="noStrike" noProof="0" dirty="0">
                          <a:latin typeface="Calibri"/>
                        </a:rPr>
                        <a:t>MAT-LAB Math Lab</a:t>
                      </a:r>
                      <a:endParaRPr lang="en-US" dirty="0"/>
                    </a:p>
                  </a:txBody>
                  <a:tcPr marL="104679" marR="104679" marT="52340" marB="52340"/>
                </a:tc>
                <a:tc>
                  <a:txBody>
                    <a:bodyPr/>
                    <a:lstStyle/>
                    <a:p>
                      <a:pPr lvl="0">
                        <a:buNone/>
                      </a:pPr>
                      <a:r>
                        <a:rPr lang="en-US" sz="1400" b="0" i="0" u="none" strike="noStrike" noProof="0" dirty="0"/>
                        <a:t>SOC-101 Introduction to Sociology</a:t>
                      </a:r>
                      <a:endParaRPr lang="en-US" dirty="0"/>
                    </a:p>
                  </a:txBody>
                  <a:tcPr marL="104679" marR="104679" marT="52340" marB="52340"/>
                </a:tc>
                <a:extLst>
                  <a:ext uri="{0D108BD9-81ED-4DB2-BD59-A6C34878D82A}">
                    <a16:rowId xmlns="" xmlns:a16="http://schemas.microsoft.com/office/drawing/2014/main" val="787870487"/>
                  </a:ext>
                </a:extLst>
              </a:tr>
              <a:tr h="523398">
                <a:tc>
                  <a:txBody>
                    <a:bodyPr/>
                    <a:lstStyle/>
                    <a:p>
                      <a:pPr lvl="0">
                        <a:buNone/>
                      </a:pPr>
                      <a:r>
                        <a:rPr lang="en-US" sz="1400" b="0" i="0" u="none" strike="noStrike" noProof="0" dirty="0">
                          <a:latin typeface="Calibri"/>
                        </a:rPr>
                        <a:t>MAT-101 Elem &amp; Intermediate Algebra</a:t>
                      </a:r>
                      <a:endParaRPr lang="en-US" dirty="0"/>
                    </a:p>
                  </a:txBody>
                  <a:tcPr marL="104679" marR="104679" marT="52340" marB="52340"/>
                </a:tc>
                <a:tc>
                  <a:txBody>
                    <a:bodyPr/>
                    <a:lstStyle/>
                    <a:p>
                      <a:pPr lvl="0">
                        <a:buNone/>
                      </a:pPr>
                      <a:r>
                        <a:rPr lang="en-US" sz="1400" b="0" i="0" u="none" strike="noStrike" noProof="0" dirty="0">
                          <a:latin typeface="Calibri"/>
                        </a:rPr>
                        <a:t>MAT-LAB Math Lab</a:t>
                      </a:r>
                      <a:endParaRPr lang="en-US" dirty="0"/>
                    </a:p>
                  </a:txBody>
                  <a:tcPr marL="104679" marR="104679" marT="52340" marB="52340"/>
                </a:tc>
                <a:tc>
                  <a:txBody>
                    <a:bodyPr/>
                    <a:lstStyle/>
                    <a:p>
                      <a:pPr lvl="0">
                        <a:buNone/>
                      </a:pPr>
                      <a:r>
                        <a:rPr lang="en-US" sz="1400" b="0" i="0" u="none" strike="noStrike" noProof="0" dirty="0"/>
                        <a:t>SOS-151 African American Experience</a:t>
                      </a:r>
                      <a:endParaRPr lang="en-US" dirty="0"/>
                    </a:p>
                  </a:txBody>
                  <a:tcPr marL="104679" marR="104679" marT="52340" marB="52340"/>
                </a:tc>
                <a:extLst>
                  <a:ext uri="{0D108BD9-81ED-4DB2-BD59-A6C34878D82A}">
                    <a16:rowId xmlns="" xmlns:a16="http://schemas.microsoft.com/office/drawing/2014/main" val="1643522657"/>
                  </a:ext>
                </a:extLst>
              </a:tr>
              <a:tr h="523398">
                <a:tc>
                  <a:txBody>
                    <a:bodyPr/>
                    <a:lstStyle/>
                    <a:p>
                      <a:pPr lvl="0">
                        <a:buNone/>
                      </a:pPr>
                      <a:r>
                        <a:rPr lang="en-US" sz="1400" b="0" i="0" u="none" strike="noStrike" noProof="0" dirty="0">
                          <a:latin typeface="Calibri"/>
                        </a:rPr>
                        <a:t>MAT-110 College Algebra</a:t>
                      </a:r>
                      <a:endParaRPr lang="en-US" dirty="0"/>
                    </a:p>
                  </a:txBody>
                  <a:tcPr marL="104679" marR="104679" marT="52340" marB="52340"/>
                </a:tc>
                <a:tc>
                  <a:txBody>
                    <a:bodyPr/>
                    <a:lstStyle/>
                    <a:p>
                      <a:pPr lvl="0">
                        <a:buNone/>
                      </a:pPr>
                      <a:r>
                        <a:rPr lang="en-US" sz="1400" b="0" i="0" u="none" strike="noStrike" noProof="0" dirty="0">
                          <a:latin typeface="Calibri"/>
                        </a:rPr>
                        <a:t>MAT-LAB Math Lab</a:t>
                      </a:r>
                      <a:endParaRPr lang="en-US" dirty="0"/>
                    </a:p>
                  </a:txBody>
                  <a:tcPr marL="104679" marR="104679" marT="52340" marB="52340"/>
                </a:tc>
                <a:tc>
                  <a:txBody>
                    <a:bodyPr/>
                    <a:lstStyle/>
                    <a:p>
                      <a:pPr lvl="0">
                        <a:buNone/>
                      </a:pPr>
                      <a:r>
                        <a:rPr lang="en-US" sz="1400" b="0" i="0" u="none" strike="noStrike" noProof="0" dirty="0"/>
                        <a:t>SPN-102 Elementary Spanish II</a:t>
                      </a:r>
                      <a:endParaRPr lang="en-US" dirty="0"/>
                    </a:p>
                  </a:txBody>
                  <a:tcPr marL="104679" marR="104679" marT="52340" marB="52340"/>
                </a:tc>
                <a:extLst>
                  <a:ext uri="{0D108BD9-81ED-4DB2-BD59-A6C34878D82A}">
                    <a16:rowId xmlns="" xmlns:a16="http://schemas.microsoft.com/office/drawing/2014/main" val="3582655308"/>
                  </a:ext>
                </a:extLst>
              </a:tr>
              <a:tr h="523398">
                <a:tc>
                  <a:txBody>
                    <a:bodyPr/>
                    <a:lstStyle/>
                    <a:p>
                      <a:pPr lvl="0">
                        <a:buNone/>
                      </a:pPr>
                      <a:r>
                        <a:rPr lang="en-US" sz="1400" b="0" i="0" u="none" strike="noStrike" noProof="0" dirty="0"/>
                        <a:t>MAT-110 College Algebra</a:t>
                      </a:r>
                      <a:endParaRPr lang="en-US" dirty="0"/>
                    </a:p>
                  </a:txBody>
                  <a:tcPr marL="104679" marR="104679" marT="52340" marB="52340"/>
                </a:tc>
                <a:tc>
                  <a:txBody>
                    <a:bodyPr/>
                    <a:lstStyle/>
                    <a:p>
                      <a:pPr lvl="0">
                        <a:buNone/>
                      </a:pPr>
                      <a:r>
                        <a:rPr lang="en-US" sz="1400" b="0" i="0" u="none" strike="noStrike" noProof="0" dirty="0">
                          <a:latin typeface="Calibri"/>
                        </a:rPr>
                        <a:t>MUS-200 Introduction to Music</a:t>
                      </a:r>
                      <a:endParaRPr lang="en-US" dirty="0"/>
                    </a:p>
                  </a:txBody>
                  <a:tcPr marL="104679" marR="104679" marT="52340" marB="52340"/>
                </a:tc>
                <a:tc>
                  <a:txBody>
                    <a:bodyPr/>
                    <a:lstStyle/>
                    <a:p>
                      <a:pPr lvl="0">
                        <a:buNone/>
                      </a:pPr>
                      <a:r>
                        <a:rPr lang="en-US" sz="1400" b="0" i="0" u="none" strike="noStrike" noProof="0" dirty="0"/>
                        <a:t>SPN-102L Elementary Spanish II Lab</a:t>
                      </a:r>
                      <a:endParaRPr lang="en-US" dirty="0"/>
                    </a:p>
                  </a:txBody>
                  <a:tcPr marL="104679" marR="104679" marT="52340" marB="52340"/>
                </a:tc>
                <a:extLst>
                  <a:ext uri="{0D108BD9-81ED-4DB2-BD59-A6C34878D82A}">
                    <a16:rowId xmlns="" xmlns:a16="http://schemas.microsoft.com/office/drawing/2014/main" val="2278203977"/>
                  </a:ext>
                </a:extLst>
              </a:tr>
              <a:tr h="523398">
                <a:tc>
                  <a:txBody>
                    <a:bodyPr/>
                    <a:lstStyle/>
                    <a:p>
                      <a:pPr lvl="0">
                        <a:buNone/>
                      </a:pPr>
                      <a:r>
                        <a:rPr lang="en-US" sz="1400" b="0" i="0" u="none" strike="noStrike" noProof="0" dirty="0">
                          <a:latin typeface="Calibri"/>
                        </a:rPr>
                        <a:t>MAT-110L College Algebra Lab</a:t>
                      </a:r>
                      <a:endParaRPr lang="en-US" dirty="0"/>
                    </a:p>
                  </a:txBody>
                  <a:tcPr marL="104679" marR="104679" marT="52340" marB="52340"/>
                </a:tc>
                <a:tc>
                  <a:txBody>
                    <a:bodyPr/>
                    <a:lstStyle/>
                    <a:p>
                      <a:pPr lvl="0">
                        <a:buNone/>
                      </a:pPr>
                      <a:r>
                        <a:rPr lang="en-US" sz="1400" b="0" i="0" u="none" strike="noStrike" noProof="0" dirty="0">
                          <a:latin typeface="Calibri"/>
                        </a:rPr>
                        <a:t>PHL-200 Introduction to Philosophy</a:t>
                      </a:r>
                      <a:endParaRPr lang="en-US" dirty="0"/>
                    </a:p>
                  </a:txBody>
                  <a:tcPr marL="104679" marR="104679" marT="52340" marB="52340"/>
                </a:tc>
                <a:tc>
                  <a:txBody>
                    <a:bodyPr/>
                    <a:lstStyle/>
                    <a:p>
                      <a:pPr lvl="0">
                        <a:buNone/>
                      </a:pPr>
                      <a:endParaRPr lang="en-US" sz="1400"/>
                    </a:p>
                  </a:txBody>
                  <a:tcPr marL="104679" marR="104679" marT="52340" marB="52340"/>
                </a:tc>
                <a:extLst>
                  <a:ext uri="{0D108BD9-81ED-4DB2-BD59-A6C34878D82A}">
                    <a16:rowId xmlns="" xmlns:a16="http://schemas.microsoft.com/office/drawing/2014/main" val="2074109319"/>
                  </a:ext>
                </a:extLst>
              </a:tr>
            </a:tbl>
          </a:graphicData>
        </a:graphic>
      </p:graphicFrame>
    </p:spTree>
    <p:extLst>
      <p:ext uri="{BB962C8B-B14F-4D97-AF65-F5344CB8AC3E}">
        <p14:creationId xmlns:p14="http://schemas.microsoft.com/office/powerpoint/2010/main" val="255785950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Diagram 23">
            <a:extLst>
              <a:ext uri="{FF2B5EF4-FFF2-40B4-BE49-F238E27FC236}">
                <a16:creationId xmlns="" xmlns:a16="http://schemas.microsoft.com/office/drawing/2014/main" id="{399D59E4-2305-4D4D-8C9B-AE9AC380083E}"/>
              </a:ext>
            </a:extLst>
          </p:cNvPr>
          <p:cNvGraphicFramePr/>
          <p:nvPr>
            <p:extLst>
              <p:ext uri="{D42A27DB-BD31-4B8C-83A1-F6EECF244321}">
                <p14:modId xmlns:p14="http://schemas.microsoft.com/office/powerpoint/2010/main" val="438007562"/>
              </p:ext>
            </p:extLst>
          </p:nvPr>
        </p:nvGraphicFramePr>
        <p:xfrm>
          <a:off x="508000" y="418548"/>
          <a:ext cx="11374782" cy="61644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530412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 name="Rectangle 19">
            <a:extLst>
              <a:ext uri="{FF2B5EF4-FFF2-40B4-BE49-F238E27FC236}">
                <a16:creationId xmlns="" xmlns:a16="http://schemas.microsoft.com/office/drawing/2014/main" id="{B26EE4FD-480F-42A5-9FEB-DA630457CFB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5">
            <a:extLst>
              <a:ext uri="{FF2B5EF4-FFF2-40B4-BE49-F238E27FC236}">
                <a16:creationId xmlns="" xmlns:a16="http://schemas.microsoft.com/office/drawing/2014/main" id="{A187062F-BE14-42FC-B06A-607DB23849C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 xmlns:a16="http://schemas.microsoft.com/office/drawing/2014/main" id="{731FE21B-2A45-4BF5-8B03-E1234198877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7">
            <a:extLst>
              <a:ext uri="{FF2B5EF4-FFF2-40B4-BE49-F238E27FC236}">
                <a16:creationId xmlns="" xmlns:a16="http://schemas.microsoft.com/office/drawing/2014/main" id="{2DC5A94D-79ED-48F5-9DC5-96CBB507CEC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Rectangle 8">
            <a:extLst>
              <a:ext uri="{FF2B5EF4-FFF2-40B4-BE49-F238E27FC236}">
                <a16:creationId xmlns="" xmlns:a16="http://schemas.microsoft.com/office/drawing/2014/main" id="{93A3D4BE-AF25-4F9A-9C29-1145CCE24A2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1870997" y="1607809"/>
            <a:ext cx="9236026" cy="2075191"/>
          </a:xfrm>
        </p:spPr>
        <p:txBody>
          <a:bodyPr vert="horz" lIns="91440" tIns="45720" rIns="91440" bIns="45720" rtlCol="0" anchor="b">
            <a:normAutofit/>
          </a:bodyPr>
          <a:lstStyle/>
          <a:p>
            <a:pPr algn="ctr"/>
            <a:r>
              <a:rPr lang="en-US" sz="6600" kern="1200" dirty="0" smtClean="0">
                <a:solidFill>
                  <a:srgbClr val="FFFFFF"/>
                </a:solidFill>
                <a:latin typeface="+mj-lt"/>
                <a:ea typeface="+mj-ea"/>
                <a:cs typeface="+mj-cs"/>
              </a:rPr>
              <a:t>NC-SARA and Regulations</a:t>
            </a:r>
            <a:endParaRPr lang="en-US" dirty="0">
              <a:ea typeface="+mj-ea"/>
              <a:cs typeface="+mj-cs"/>
            </a:endParaRPr>
          </a:p>
        </p:txBody>
      </p:sp>
    </p:spTree>
    <p:extLst>
      <p:ext uri="{BB962C8B-B14F-4D97-AF65-F5344CB8AC3E}">
        <p14:creationId xmlns:p14="http://schemas.microsoft.com/office/powerpoint/2010/main" val="361171021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 xmlns:a16="http://schemas.microsoft.com/office/drawing/2014/main"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 xmlns:a16="http://schemas.microsoft.com/office/drawing/2014/main"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 xmlns:a16="http://schemas.microsoft.com/office/drawing/2014/main"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 xmlns:a16="http://schemas.microsoft.com/office/drawing/2014/main"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 xmlns:a16="http://schemas.microsoft.com/office/drawing/2014/main"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a:bodyPr>
          <a:lstStyle/>
          <a:p>
            <a:pPr algn="ctr"/>
            <a:r>
              <a:rPr lang="en-US" sz="4000" dirty="0">
                <a:solidFill>
                  <a:srgbClr val="FFFFFF"/>
                </a:solidFill>
              </a:rPr>
              <a:t>National Council for State Authorization Reciprocity Agreements - NC-SARA</a:t>
            </a:r>
            <a:endParaRPr lang="en-US" dirty="0"/>
          </a:p>
        </p:txBody>
      </p:sp>
      <p:sp>
        <p:nvSpPr>
          <p:cNvPr id="3" name="Content Placeholder 2"/>
          <p:cNvSpPr>
            <a:spLocks noGrp="1"/>
          </p:cNvSpPr>
          <p:nvPr>
            <p:ph idx="1"/>
          </p:nvPr>
        </p:nvSpPr>
        <p:spPr>
          <a:xfrm>
            <a:off x="1367624" y="2490436"/>
            <a:ext cx="9708995" cy="3567173"/>
          </a:xfrm>
        </p:spPr>
        <p:txBody>
          <a:bodyPr anchor="ctr">
            <a:normAutofit/>
          </a:bodyPr>
          <a:lstStyle/>
          <a:p>
            <a:r>
              <a:rPr lang="en-US" sz="3200"/>
              <a:t>SARA's policies help protect students and provide benefits to both states and institutions carrying out distance education in multiple states.  As of July 2019, 49 states, the District of Columbia, Puerto Rico and the U.S. Virgin Islands are members of SARA.  </a:t>
            </a:r>
            <a:endParaRPr lang="en-US" sz="3200">
              <a:cs typeface="Calibri"/>
            </a:endParaRPr>
          </a:p>
          <a:p>
            <a:r>
              <a:rPr lang="en-US" sz="3200"/>
              <a:t>Upcoming NC-SARA Information Session </a:t>
            </a:r>
            <a:endParaRPr lang="en-US" sz="3200">
              <a:cs typeface="Calibri"/>
            </a:endParaRPr>
          </a:p>
          <a:p>
            <a:pPr marL="0" indent="0">
              <a:buNone/>
            </a:pPr>
            <a:endParaRPr lang="en-US" sz="2400"/>
          </a:p>
        </p:txBody>
      </p:sp>
    </p:spTree>
    <p:extLst>
      <p:ext uri="{BB962C8B-B14F-4D97-AF65-F5344CB8AC3E}">
        <p14:creationId xmlns:p14="http://schemas.microsoft.com/office/powerpoint/2010/main" val="318436857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4467"/>
            <a:ext cx="10515600" cy="1325563"/>
          </a:xfrm>
        </p:spPr>
        <p:txBody>
          <a:bodyPr/>
          <a:lstStyle/>
          <a:p>
            <a:r>
              <a:rPr lang="en-US"/>
              <a:t>State, Federal and Middle States Regulations</a:t>
            </a:r>
            <a:endParaRPr lang="en-US">
              <a:cs typeface="Calibri Ligh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2641188"/>
              </p:ext>
            </p:extLst>
          </p:nvPr>
        </p:nvGraphicFramePr>
        <p:xfrm>
          <a:off x="458542" y="1219278"/>
          <a:ext cx="11234869" cy="53996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272831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 xmlns:a16="http://schemas.microsoft.com/office/drawing/2014/main" id="{C2F4CBFA-B385-4B16-B63B-29D40EBF735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 xmlns:a16="http://schemas.microsoft.com/office/drawing/2014/main" id="{F698CE04-5039-4B4D-B676-5DDF9467EA20}"/>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7513372" y="563918"/>
            <a:ext cx="4163968" cy="5978614"/>
            <a:chOff x="7513372" y="803186"/>
            <a:chExt cx="4163968" cy="5978614"/>
          </a:xfrm>
        </p:grpSpPr>
        <p:sp>
          <p:nvSpPr>
            <p:cNvPr id="30" name="Freeform 6">
              <a:extLst>
                <a:ext uri="{FF2B5EF4-FFF2-40B4-BE49-F238E27FC236}">
                  <a16:creationId xmlns="" xmlns:a16="http://schemas.microsoft.com/office/drawing/2014/main" id="{A5B7FFC8-6FAA-4120-AC51-F1C9C825A0D5}"/>
                </a:ext>
                <a:ext uri="{C183D7F6-B498-43B3-948B-1728B52AA6E4}">
                  <adec:decorative xmlns="" xmlns:adec="http://schemas.microsoft.com/office/drawing/2017/decorative" val="1"/>
                </a:ext>
              </a:extLst>
            </p:cNvPr>
            <p:cNvSpPr>
              <a:spLocks/>
            </p:cNvSpPr>
            <p:nvPr>
              <p:extLst>
                <p:ext uri="{386F3935-93C4-4BCD-93E2-E3B085C9AB24}">
                  <p16:designElem xmlns=""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7">
              <a:extLst>
                <a:ext uri="{FF2B5EF4-FFF2-40B4-BE49-F238E27FC236}">
                  <a16:creationId xmlns="" xmlns:a16="http://schemas.microsoft.com/office/drawing/2014/main" id="{FF5B224B-4446-4B75-8B12-7FAFA8ED83C6}"/>
                </a:ext>
                <a:ext uri="{C183D7F6-B498-43B3-948B-1728B52AA6E4}">
                  <adec:decorative xmlns="" xmlns:adec="http://schemas.microsoft.com/office/drawing/2017/decorative" val="1"/>
                </a:ext>
              </a:extLst>
            </p:cNvPr>
            <p:cNvSpPr>
              <a:spLocks/>
            </p:cNvSpPr>
            <p:nvPr>
              <p:extLst>
                <p:ext uri="{386F3935-93C4-4BCD-93E2-E3B085C9AB24}">
                  <p16:designElem xmlns=""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Rectangle 8">
              <a:extLst>
                <a:ext uri="{FF2B5EF4-FFF2-40B4-BE49-F238E27FC236}">
                  <a16:creationId xmlns="" xmlns:a16="http://schemas.microsoft.com/office/drawing/2014/main" id="{C807611F-497E-428E-9B8B-0192C78970C6}"/>
                </a:ext>
                <a:ext uri="{C183D7F6-B498-43B3-948B-1728B52AA6E4}">
                  <adec:decorative xmlns="" xmlns:adec="http://schemas.microsoft.com/office/drawing/2017/decorative" val="1"/>
                </a:ext>
              </a:extLst>
            </p:cNvPr>
            <p:cNvSpPr>
              <a:spLocks noChangeArrowheads="1"/>
            </p:cNvSpPr>
            <p:nvPr>
              <p:extLst>
                <p:ext uri="{386F3935-93C4-4BCD-93E2-E3B085C9AB24}">
                  <p16:designElem xmlns=""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7835106" y="1132517"/>
            <a:ext cx="3246509" cy="4367531"/>
          </a:xfrm>
        </p:spPr>
        <p:txBody>
          <a:bodyPr>
            <a:normAutofit/>
          </a:bodyPr>
          <a:lstStyle/>
          <a:p>
            <a:pPr algn="ctr"/>
            <a:r>
              <a:rPr lang="en-US" dirty="0">
                <a:solidFill>
                  <a:srgbClr val="FFFFFF"/>
                </a:solidFill>
              </a:rPr>
              <a:t>Federal Regulations: </a:t>
            </a:r>
            <a:r>
              <a:rPr lang="en-US" dirty="0"/>
              <a:t/>
            </a:r>
            <a:br>
              <a:rPr lang="en-US" dirty="0"/>
            </a:br>
            <a:r>
              <a:rPr lang="en-US" dirty="0">
                <a:solidFill>
                  <a:srgbClr val="FFFFFF"/>
                </a:solidFill>
              </a:rPr>
              <a:t>New Rule Effective </a:t>
            </a:r>
            <a:r>
              <a:rPr lang="en-US" dirty="0"/>
              <a:t/>
            </a:r>
            <a:br>
              <a:rPr lang="en-US" dirty="0"/>
            </a:br>
            <a:r>
              <a:rPr lang="en-US" dirty="0">
                <a:solidFill>
                  <a:srgbClr val="FFFFFF"/>
                </a:solidFill>
              </a:rPr>
              <a:t>July 1, 2020</a:t>
            </a:r>
            <a:endParaRPr lang="en-US" dirty="0"/>
          </a:p>
        </p:txBody>
      </p:sp>
      <p:sp>
        <p:nvSpPr>
          <p:cNvPr id="3" name="Content Placeholder 2"/>
          <p:cNvSpPr>
            <a:spLocks noGrp="1"/>
          </p:cNvSpPr>
          <p:nvPr>
            <p:ph idx="1"/>
          </p:nvPr>
        </p:nvSpPr>
        <p:spPr>
          <a:xfrm>
            <a:off x="838200" y="1734099"/>
            <a:ext cx="6300975" cy="4237187"/>
          </a:xfrm>
        </p:spPr>
        <p:txBody>
          <a:bodyPr vert="horz" lIns="91440" tIns="45720" rIns="91440" bIns="45720" rtlCol="0" anchor="ctr">
            <a:noAutofit/>
          </a:bodyPr>
          <a:lstStyle/>
          <a:p>
            <a:pPr>
              <a:buFont typeface="Wingdings" panose="020F0502020204030204" pitchFamily="34" charset="0"/>
              <a:buChar char="§"/>
            </a:pPr>
            <a:r>
              <a:rPr lang="en-US" sz="3200" dirty="0">
                <a:ea typeface="+mn-lt"/>
                <a:cs typeface="+mn-lt"/>
              </a:rPr>
              <a:t>Old Rule 668.50 applied only to Distance Education</a:t>
            </a:r>
            <a:br>
              <a:rPr lang="en-US" sz="3200" dirty="0">
                <a:ea typeface="+mn-lt"/>
                <a:cs typeface="+mn-lt"/>
              </a:rPr>
            </a:br>
            <a:r>
              <a:rPr lang="en-US" sz="3200" dirty="0">
                <a:ea typeface="+mn-lt"/>
                <a:cs typeface="+mn-lt"/>
              </a:rPr>
              <a:t> </a:t>
            </a:r>
            <a:endParaRPr lang="en-US" sz="3200" dirty="0">
              <a:cs typeface="Calibri"/>
            </a:endParaRPr>
          </a:p>
          <a:p>
            <a:pPr>
              <a:buFont typeface="Wingdings" panose="020F0502020204030204" pitchFamily="34" charset="0"/>
              <a:buChar char="§"/>
            </a:pPr>
            <a:r>
              <a:rPr lang="en-US" sz="3200" dirty="0">
                <a:ea typeface="+mn-lt"/>
                <a:cs typeface="+mn-lt"/>
                <a:hlinkClick r:id="rId2"/>
              </a:rPr>
              <a:t>Rule 668.43 </a:t>
            </a:r>
            <a:r>
              <a:rPr lang="en-US" sz="3200" dirty="0">
                <a:ea typeface="+mn-lt"/>
                <a:cs typeface="+mn-lt"/>
              </a:rPr>
              <a:t>applies to all Title IV</a:t>
            </a:r>
          </a:p>
          <a:p>
            <a:pPr marL="566420" lvl="2">
              <a:buFont typeface="Wingdings" panose="020F0502020204030204" pitchFamily="34" charset="0"/>
              <a:buChar char="§"/>
            </a:pPr>
            <a:r>
              <a:rPr lang="en-US" sz="3200" dirty="0">
                <a:ea typeface="+mn-lt"/>
                <a:cs typeface="+mn-lt"/>
              </a:rPr>
              <a:t>Effective July 1, 2020</a:t>
            </a:r>
          </a:p>
          <a:p>
            <a:pPr marL="566420" lvl="2">
              <a:buFont typeface="Wingdings" panose="020F0502020204030204" pitchFamily="34" charset="0"/>
              <a:buChar char="§"/>
            </a:pPr>
            <a:r>
              <a:rPr lang="en-US" sz="3200" dirty="0">
                <a:ea typeface="+mn-lt"/>
                <a:cs typeface="+mn-lt"/>
              </a:rPr>
              <a:t>Students will be able to make informed decisions when choosing an institution and program</a:t>
            </a:r>
          </a:p>
          <a:p>
            <a:pPr marL="566420" lvl="2">
              <a:buFont typeface="Wingdings" panose="020F0502020204030204" pitchFamily="34" charset="0"/>
              <a:buChar char="§"/>
            </a:pPr>
            <a:r>
              <a:rPr lang="en-US" sz="3200" b="1" dirty="0">
                <a:ea typeface="+mn-lt"/>
                <a:cs typeface="+mn-lt"/>
              </a:rPr>
              <a:t>Applies to all modalities, not just distance education</a:t>
            </a:r>
            <a:r>
              <a:rPr lang="en-US" sz="3200" dirty="0">
                <a:ea typeface="+mn-lt"/>
                <a:cs typeface="+mn-lt"/>
              </a:rPr>
              <a:t> </a:t>
            </a:r>
            <a:endParaRPr lang="en-US" sz="3200" dirty="0">
              <a:cs typeface="Calibri"/>
            </a:endParaRPr>
          </a:p>
          <a:p>
            <a:pPr>
              <a:buFont typeface="Wingdings" panose="020F0502020204030204" pitchFamily="34" charset="0"/>
              <a:buChar char="§"/>
            </a:pPr>
            <a:r>
              <a:rPr lang="en-US" sz="3200" dirty="0">
                <a:ea typeface="+mn-lt"/>
                <a:cs typeface="+mn-lt"/>
              </a:rPr>
              <a:t>Most of 668.50 has been jettisoned or moved to 668.43</a:t>
            </a:r>
            <a:endParaRPr lang="en-US" sz="3200" dirty="0"/>
          </a:p>
          <a:p>
            <a:endParaRPr lang="en-US" sz="2200" dirty="0"/>
          </a:p>
        </p:txBody>
      </p:sp>
    </p:spTree>
    <p:extLst>
      <p:ext uri="{BB962C8B-B14F-4D97-AF65-F5344CB8AC3E}">
        <p14:creationId xmlns:p14="http://schemas.microsoft.com/office/powerpoint/2010/main" val="151438076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 xmlns:a16="http://schemas.microsoft.com/office/drawing/2014/main" id="{0E9C5405-4A49-4E12-98FD-8966C1118F2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 xmlns:a16="http://schemas.microsoft.com/office/drawing/2014/main" id="{35B9823A-85C3-4837-8700-3D94F9B3611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7017235" y="0"/>
            <a:ext cx="789032" cy="6865831"/>
          </a:xfrm>
          <a:custGeom>
            <a:avLst/>
            <a:gdLst>
              <a:gd name="connsiteX0" fmla="*/ 2648 w 789032"/>
              <a:gd name="connsiteY0" fmla="*/ 0 h 6865831"/>
              <a:gd name="connsiteX1" fmla="*/ 789032 w 789032"/>
              <a:gd name="connsiteY1" fmla="*/ 0 h 6865831"/>
              <a:gd name="connsiteX2" fmla="*/ 789032 w 789032"/>
              <a:gd name="connsiteY2" fmla="*/ 1621639 h 6865831"/>
              <a:gd name="connsiteX3" fmla="*/ 789032 w 789032"/>
              <a:gd name="connsiteY3" fmla="*/ 1900580 h 6865831"/>
              <a:gd name="connsiteX4" fmla="*/ 789032 w 789032"/>
              <a:gd name="connsiteY4" fmla="*/ 6865831 h 6865831"/>
              <a:gd name="connsiteX5" fmla="*/ 0 w 789032"/>
              <a:gd name="connsiteY5" fmla="*/ 6399058 h 6865831"/>
              <a:gd name="connsiteX6" fmla="*/ 0 w 789032"/>
              <a:gd name="connsiteY6" fmla="*/ 1154866 h 6865831"/>
              <a:gd name="connsiteX7" fmla="*/ 2648 w 789032"/>
              <a:gd name="connsiteY7" fmla="*/ 1156433 h 6865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9032" h="6865831">
                <a:moveTo>
                  <a:pt x="2648" y="0"/>
                </a:moveTo>
                <a:lnTo>
                  <a:pt x="789032" y="0"/>
                </a:lnTo>
                <a:lnTo>
                  <a:pt x="789032" y="1621639"/>
                </a:lnTo>
                <a:lnTo>
                  <a:pt x="789032" y="1900580"/>
                </a:lnTo>
                <a:lnTo>
                  <a:pt x="789032" y="6865831"/>
                </a:lnTo>
                <a:lnTo>
                  <a:pt x="0" y="6399058"/>
                </a:lnTo>
                <a:lnTo>
                  <a:pt x="0" y="1154866"/>
                </a:lnTo>
                <a:lnTo>
                  <a:pt x="2648" y="115643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tx1"/>
              </a:solidFill>
            </a:endParaRPr>
          </a:p>
        </p:txBody>
      </p:sp>
      <p:sp>
        <p:nvSpPr>
          <p:cNvPr id="41" name="Freeform 7">
            <a:extLst>
              <a:ext uri="{FF2B5EF4-FFF2-40B4-BE49-F238E27FC236}">
                <a16:creationId xmlns="" xmlns:a16="http://schemas.microsoft.com/office/drawing/2014/main" id="{5BAFBDD6-35EA-4318-81BD-034C730322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7017236" y="887217"/>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useBgFill="1">
        <p:nvSpPr>
          <p:cNvPr id="43" name="Rectangle 42">
            <a:extLst>
              <a:ext uri="{FF2B5EF4-FFF2-40B4-BE49-F238E27FC236}">
                <a16:creationId xmlns="" xmlns:a16="http://schemas.microsoft.com/office/drawing/2014/main" id="{9668AFA7-0343-4462-B952-29775C02D4E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7498749" cy="6150193"/>
          </a:xfrm>
          <a:prstGeom prst="rect">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8">
            <a:extLst>
              <a:ext uri="{FF2B5EF4-FFF2-40B4-BE49-F238E27FC236}">
                <a16:creationId xmlns="" xmlns:a16="http://schemas.microsoft.com/office/drawing/2014/main" id="{FABAF75E-3794-4E38-AFE5-55C26244758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7804744" y="0"/>
            <a:ext cx="4384208" cy="685800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8129872" y="1062401"/>
            <a:ext cx="3262028" cy="2733881"/>
          </a:xfrm>
        </p:spPr>
        <p:txBody>
          <a:bodyPr vert="horz" lIns="91440" tIns="45720" rIns="91440" bIns="45720" rtlCol="0" anchor="b">
            <a:normAutofit fontScale="90000"/>
          </a:bodyPr>
          <a:lstStyle/>
          <a:p>
            <a:pPr algn="ctr"/>
            <a:r>
              <a:rPr lang="en-US" kern="1200" dirty="0" smtClean="0">
                <a:solidFill>
                  <a:srgbClr val="FFFFFF"/>
                </a:solidFill>
                <a:latin typeface="+mj-lt"/>
                <a:ea typeface="+mj-ea"/>
                <a:cs typeface="+mj-cs"/>
              </a:rPr>
              <a:t>Federal Regulations Related </a:t>
            </a:r>
            <a:r>
              <a:rPr lang="en-US" kern="1200" dirty="0">
                <a:solidFill>
                  <a:srgbClr val="FFFFFF"/>
                </a:solidFill>
                <a:latin typeface="+mj-lt"/>
                <a:ea typeface="+mj-ea"/>
                <a:cs typeface="+mj-cs"/>
              </a:rPr>
              <a:t>Policies and Procedures</a:t>
            </a:r>
            <a:endParaRPr lang="en-US" dirty="0">
              <a:ea typeface="+mj-ea"/>
              <a:cs typeface="+mj-cs"/>
            </a:endParaRPr>
          </a:p>
        </p:txBody>
      </p:sp>
      <p:sp>
        <p:nvSpPr>
          <p:cNvPr id="7" name="TextBox 6">
            <a:extLst>
              <a:ext uri="{FF2B5EF4-FFF2-40B4-BE49-F238E27FC236}">
                <a16:creationId xmlns="" xmlns:a16="http://schemas.microsoft.com/office/drawing/2014/main" id="{A647C8C5-01AF-449A-888E-81BF0138D9CF}"/>
              </a:ext>
            </a:extLst>
          </p:cNvPr>
          <p:cNvSpPr txBox="1"/>
          <p:nvPr/>
        </p:nvSpPr>
        <p:spPr>
          <a:xfrm>
            <a:off x="489820" y="2646620"/>
            <a:ext cx="7182316" cy="380266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ct val="90000"/>
              </a:lnSpc>
              <a:spcBef>
                <a:spcPts val="1000"/>
              </a:spcBef>
            </a:pPr>
            <a:endParaRPr lang="en-US" sz="3200" kern="1200">
              <a:solidFill>
                <a:srgbClr val="FEFFFF"/>
              </a:solidFill>
              <a:latin typeface="+mn-lt"/>
              <a:cs typeface="Calibri"/>
            </a:endParaRPr>
          </a:p>
          <a:p>
            <a:pPr>
              <a:lnSpc>
                <a:spcPct val="90000"/>
              </a:lnSpc>
              <a:spcBef>
                <a:spcPts val="1000"/>
              </a:spcBef>
            </a:pPr>
            <a:r>
              <a:rPr lang="en-US" sz="3200" u="sng" kern="1200">
                <a:solidFill>
                  <a:srgbClr val="FEFFFF"/>
                </a:solidFill>
                <a:latin typeface="+mn-lt"/>
                <a:ea typeface="+mn-ea"/>
                <a:cs typeface="+mn-cs"/>
                <a:hlinkClick r:id="rId2"/>
              </a:rPr>
              <a:t>Student Complaint Resolution</a:t>
            </a:r>
            <a:r>
              <a:rPr lang="en-US" sz="3200" kern="1200">
                <a:solidFill>
                  <a:srgbClr val="FEFFFF"/>
                </a:solidFill>
                <a:latin typeface="+mn-lt"/>
                <a:ea typeface="+mn-ea"/>
                <a:cs typeface="+mn-cs"/>
              </a:rPr>
              <a:t>​</a:t>
            </a:r>
            <a:r>
              <a:rPr lang="en-US" sz="3200">
                <a:solidFill>
                  <a:srgbClr val="FEFFFF"/>
                </a:solidFill>
              </a:rPr>
              <a:t/>
            </a:r>
            <a:br>
              <a:rPr lang="en-US" sz="3200">
                <a:solidFill>
                  <a:srgbClr val="FEFFFF"/>
                </a:solidFill>
              </a:rPr>
            </a:br>
            <a:endParaRPr lang="en-US" sz="3200" kern="1200">
              <a:solidFill>
                <a:srgbClr val="FEFFFF"/>
              </a:solidFill>
              <a:latin typeface="+mn-lt"/>
              <a:cs typeface="Calibri"/>
            </a:endParaRPr>
          </a:p>
          <a:p>
            <a:pPr>
              <a:lnSpc>
                <a:spcPct val="90000"/>
              </a:lnSpc>
              <a:spcBef>
                <a:spcPts val="1000"/>
              </a:spcBef>
            </a:pPr>
            <a:r>
              <a:rPr lang="en-US" sz="3200" kern="1200">
                <a:solidFill>
                  <a:srgbClr val="FEFFFF"/>
                </a:solidFill>
                <a:latin typeface="+mn-lt"/>
                <a:ea typeface="+mn-ea"/>
                <a:cs typeface="+mn-cs"/>
              </a:rPr>
              <a:t> </a:t>
            </a:r>
            <a:r>
              <a:rPr lang="en-US" sz="3200" u="sng" kern="1200">
                <a:solidFill>
                  <a:srgbClr val="FEFFFF"/>
                </a:solidFill>
                <a:latin typeface="+mn-lt"/>
                <a:ea typeface="+mn-ea"/>
                <a:cs typeface="+mn-cs"/>
                <a:hlinkClick r:id="rId3"/>
              </a:rPr>
              <a:t>Student Location Policy</a:t>
            </a:r>
            <a:r>
              <a:rPr lang="en-US" sz="3200" kern="1200">
                <a:solidFill>
                  <a:srgbClr val="FEFFFF"/>
                </a:solidFill>
                <a:latin typeface="+mn-lt"/>
                <a:ea typeface="+mn-ea"/>
                <a:cs typeface="+mn-cs"/>
              </a:rPr>
              <a:t> ​</a:t>
            </a:r>
            <a:r>
              <a:rPr lang="en-US" sz="3200">
                <a:solidFill>
                  <a:srgbClr val="FEFFFF"/>
                </a:solidFill>
              </a:rPr>
              <a:t/>
            </a:r>
            <a:br>
              <a:rPr lang="en-US" sz="3200">
                <a:solidFill>
                  <a:srgbClr val="FEFFFF"/>
                </a:solidFill>
              </a:rPr>
            </a:br>
            <a:endParaRPr lang="en-US" sz="3200" kern="1200">
              <a:solidFill>
                <a:srgbClr val="FEFFFF"/>
              </a:solidFill>
              <a:latin typeface="+mn-lt"/>
              <a:cs typeface="Calibri"/>
            </a:endParaRPr>
          </a:p>
          <a:p>
            <a:pPr>
              <a:lnSpc>
                <a:spcPct val="90000"/>
              </a:lnSpc>
              <a:spcBef>
                <a:spcPts val="1000"/>
              </a:spcBef>
            </a:pPr>
            <a:r>
              <a:rPr lang="en-US" sz="3200" u="sng" kern="1200">
                <a:solidFill>
                  <a:srgbClr val="FEFFFF"/>
                </a:solidFill>
                <a:latin typeface="+mn-lt"/>
                <a:ea typeface="+mn-ea"/>
                <a:cs typeface="+mn-cs"/>
                <a:hlinkClick r:id="rId4"/>
              </a:rPr>
              <a:t>Professional Licensure General Disclosure</a:t>
            </a:r>
            <a:r>
              <a:rPr lang="en-US" sz="3200" kern="1200">
                <a:solidFill>
                  <a:srgbClr val="FEFFFF"/>
                </a:solidFill>
                <a:latin typeface="+mn-lt"/>
                <a:ea typeface="+mn-ea"/>
                <a:cs typeface="+mn-cs"/>
              </a:rPr>
              <a:t>​</a:t>
            </a:r>
            <a:endParaRPr lang="en-US" sz="3200" kern="1200">
              <a:solidFill>
                <a:srgbClr val="FEFFFF"/>
              </a:solidFill>
              <a:latin typeface="+mn-lt"/>
              <a:cs typeface="Calibri"/>
            </a:endParaRPr>
          </a:p>
          <a:p>
            <a:pPr>
              <a:lnSpc>
                <a:spcPct val="90000"/>
              </a:lnSpc>
              <a:spcBef>
                <a:spcPts val="1000"/>
              </a:spcBef>
            </a:pPr>
            <a:endParaRPr lang="en-US" sz="1400" kern="1200">
              <a:solidFill>
                <a:srgbClr val="FEFFFF"/>
              </a:solidFill>
              <a:latin typeface="+mn-lt"/>
              <a:ea typeface="+mn-ea"/>
              <a:cs typeface="+mn-cs"/>
            </a:endParaRPr>
          </a:p>
        </p:txBody>
      </p:sp>
      <p:sp>
        <p:nvSpPr>
          <p:cNvPr id="6" name="TextBox 5">
            <a:extLst>
              <a:ext uri="{FF2B5EF4-FFF2-40B4-BE49-F238E27FC236}">
                <a16:creationId xmlns="" xmlns:a16="http://schemas.microsoft.com/office/drawing/2014/main" id="{7C01DEA2-CD25-453B-9647-E702CFB7F1CC}"/>
              </a:ext>
            </a:extLst>
          </p:cNvPr>
          <p:cNvSpPr txBox="1"/>
          <p:nvPr/>
        </p:nvSpPr>
        <p:spPr>
          <a:xfrm>
            <a:off x="673768" y="563479"/>
            <a:ext cx="6533147"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sz="2800">
                <a:cs typeface="Calibri"/>
              </a:rPr>
              <a:t>As a result of the new federal code, the following policies and procedures were updated or created. The links are located on the </a:t>
            </a:r>
            <a:r>
              <a:rPr lang="en-US" sz="2800" u="sng">
                <a:solidFill>
                  <a:srgbClr val="0563C1"/>
                </a:solidFill>
                <a:cs typeface="Calibri"/>
                <a:hlinkClick r:id="rId5"/>
              </a:rPr>
              <a:t>Right to Know web page</a:t>
            </a:r>
            <a:r>
              <a:rPr lang="en-US" sz="2800">
                <a:cs typeface="Calibri"/>
              </a:rPr>
              <a:t>.</a:t>
            </a:r>
            <a:endParaRPr lang="en-US" sz="2800"/>
          </a:p>
        </p:txBody>
      </p:sp>
    </p:spTree>
    <p:extLst>
      <p:ext uri="{BB962C8B-B14F-4D97-AF65-F5344CB8AC3E}">
        <p14:creationId xmlns:p14="http://schemas.microsoft.com/office/powerpoint/2010/main" val="15742470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 xmlns:a16="http://schemas.microsoft.com/office/drawing/2014/main"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 xmlns:a16="http://schemas.microsoft.com/office/drawing/2014/main"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 xmlns:a16="http://schemas.microsoft.com/office/drawing/2014/main"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 xmlns:a16="http://schemas.microsoft.com/office/drawing/2014/main"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 xmlns:a16="http://schemas.microsoft.com/office/drawing/2014/main"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a:normAutofit fontScale="90000"/>
          </a:bodyPr>
          <a:lstStyle/>
          <a:p>
            <a:pPr algn="ctr"/>
            <a:r>
              <a:rPr lang="en-US" sz="4000">
                <a:solidFill>
                  <a:srgbClr val="FFFFFF"/>
                </a:solidFill>
              </a:rPr>
              <a:t>C-RAC: </a:t>
            </a:r>
            <a:br>
              <a:rPr lang="en-US" sz="4000">
                <a:solidFill>
                  <a:srgbClr val="FFFFFF"/>
                </a:solidFill>
              </a:rPr>
            </a:br>
            <a:r>
              <a:rPr lang="en-US" sz="4000">
                <a:solidFill>
                  <a:srgbClr val="FFFFFF"/>
                </a:solidFill>
              </a:rPr>
              <a:t>COUNCIL OF REGIONAL ACCREDITING COMMISSIONS</a:t>
            </a:r>
            <a:endParaRPr lang="en-US" sz="4000">
              <a:solidFill>
                <a:srgbClr val="FFFFFF"/>
              </a:solidFill>
              <a:cs typeface="Calibri Light"/>
            </a:endParaRPr>
          </a:p>
        </p:txBody>
      </p:sp>
      <p:sp>
        <p:nvSpPr>
          <p:cNvPr id="3" name="Content Placeholder 2"/>
          <p:cNvSpPr>
            <a:spLocks noGrp="1"/>
          </p:cNvSpPr>
          <p:nvPr>
            <p:ph idx="1"/>
          </p:nvPr>
        </p:nvSpPr>
        <p:spPr>
          <a:xfrm>
            <a:off x="1367624" y="2510488"/>
            <a:ext cx="9708995" cy="3888015"/>
          </a:xfrm>
        </p:spPr>
        <p:txBody>
          <a:bodyPr anchor="ctr">
            <a:normAutofit lnSpcReduction="10000"/>
          </a:bodyPr>
          <a:lstStyle/>
          <a:p>
            <a:r>
              <a:rPr lang="en-US" sz="3200">
                <a:hlinkClick r:id="rId2"/>
              </a:rPr>
              <a:t>The Council of Regional Accrediting Commissions</a:t>
            </a:r>
            <a:r>
              <a:rPr lang="en-US" sz="3200"/>
              <a:t> </a:t>
            </a:r>
            <a:br>
              <a:rPr lang="en-US" sz="3200"/>
            </a:br>
            <a:r>
              <a:rPr lang="en-US" sz="3200"/>
              <a:t>(C-RAC) represents the seven organizations responsible for the accreditation of roughly 3,000 of the nation’s colleges and universities. </a:t>
            </a:r>
            <a:endParaRPr lang="en-US" sz="3200">
              <a:ea typeface="+mn-lt"/>
              <a:cs typeface="+mn-lt"/>
            </a:endParaRPr>
          </a:p>
          <a:p>
            <a:endParaRPr lang="en-US" sz="3200">
              <a:ea typeface="+mn-lt"/>
              <a:cs typeface="+mn-lt"/>
            </a:endParaRPr>
          </a:p>
          <a:p>
            <a:r>
              <a:rPr lang="en-US" sz="3200">
                <a:ea typeface="+mn-lt"/>
                <a:cs typeface="+mn-lt"/>
              </a:rPr>
              <a:t>Lincoln University must follow the </a:t>
            </a:r>
            <a:r>
              <a:rPr lang="en-US" sz="3200">
                <a:ea typeface="+mn-lt"/>
                <a:cs typeface="+mn-lt"/>
                <a:hlinkClick r:id="rId3"/>
              </a:rPr>
              <a:t>Interregional Guidelines for the Evaluation of Distance Education Programs</a:t>
            </a:r>
            <a:r>
              <a:rPr lang="en-US" sz="3200">
                <a:ea typeface="+mn-lt"/>
                <a:cs typeface="+mn-lt"/>
              </a:rPr>
              <a:t>, which was adopted by the Council of Regional Accrediting Commissions (C-RAC).</a:t>
            </a:r>
            <a:endParaRPr lang="en-US" sz="3200">
              <a:cs typeface="Calibri"/>
            </a:endParaRPr>
          </a:p>
          <a:p>
            <a:pPr marL="0" indent="0">
              <a:buNone/>
            </a:pPr>
            <a:endParaRPr lang="en-US" sz="2400"/>
          </a:p>
        </p:txBody>
      </p:sp>
    </p:spTree>
    <p:extLst>
      <p:ext uri="{BB962C8B-B14F-4D97-AF65-F5344CB8AC3E}">
        <p14:creationId xmlns:p14="http://schemas.microsoft.com/office/powerpoint/2010/main" val="187463407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 xmlns:a16="http://schemas.microsoft.com/office/drawing/2014/main" id="{B26EE4FD-480F-42A5-9FEB-DA630457CFB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5">
            <a:extLst>
              <a:ext uri="{FF2B5EF4-FFF2-40B4-BE49-F238E27FC236}">
                <a16:creationId xmlns="" xmlns:a16="http://schemas.microsoft.com/office/drawing/2014/main" id="{A187062F-BE14-42FC-B06A-607DB23849C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6">
            <a:extLst>
              <a:ext uri="{FF2B5EF4-FFF2-40B4-BE49-F238E27FC236}">
                <a16:creationId xmlns="" xmlns:a16="http://schemas.microsoft.com/office/drawing/2014/main" id="{731FE21B-2A45-4BF5-8B03-E1234198877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 xmlns:a16="http://schemas.microsoft.com/office/drawing/2014/main" id="{2DC5A94D-79ED-48F5-9DC5-96CBB507CEC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 xmlns:a16="http://schemas.microsoft.com/office/drawing/2014/main" id="{93A3D4BE-AF25-4F9A-9C29-1145CCE24A2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 xmlns:a16="http://schemas.microsoft.com/office/drawing/2014/main" id="{C2E5E2D4-E68D-41AD-A2F4-D2BD8EBBDEC2}"/>
              </a:ext>
            </a:extLst>
          </p:cNvPr>
          <p:cNvSpPr>
            <a:spLocks noGrp="1"/>
          </p:cNvSpPr>
          <p:nvPr>
            <p:ph type="title"/>
          </p:nvPr>
        </p:nvSpPr>
        <p:spPr>
          <a:xfrm>
            <a:off x="1870997" y="1607809"/>
            <a:ext cx="9236026" cy="2876680"/>
          </a:xfrm>
        </p:spPr>
        <p:txBody>
          <a:bodyPr vert="horz" lIns="91440" tIns="45720" rIns="91440" bIns="45720" rtlCol="0" anchor="b">
            <a:normAutofit/>
          </a:bodyPr>
          <a:lstStyle/>
          <a:p>
            <a:pPr algn="ctr"/>
            <a:r>
              <a:rPr lang="en-US" sz="6600" kern="1200" dirty="0">
                <a:solidFill>
                  <a:srgbClr val="FFFFFF"/>
                </a:solidFill>
                <a:latin typeface="+mj-lt"/>
                <a:ea typeface="+mj-ea"/>
                <a:cs typeface="+mj-cs"/>
              </a:rPr>
              <a:t>Summer School Pilot Outcomes</a:t>
            </a:r>
            <a:endParaRPr lang="en-US" dirty="0">
              <a:ea typeface="+mj-ea"/>
              <a:cs typeface="+mj-cs"/>
            </a:endParaRPr>
          </a:p>
        </p:txBody>
      </p:sp>
    </p:spTree>
    <p:extLst>
      <p:ext uri="{BB962C8B-B14F-4D97-AF65-F5344CB8AC3E}">
        <p14:creationId xmlns:p14="http://schemas.microsoft.com/office/powerpoint/2010/main" val="171122731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 xmlns:a16="http://schemas.microsoft.com/office/drawing/2014/main" id="{B26EE4FD-480F-42A5-9FEB-DA630457CFB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5">
            <a:extLst>
              <a:ext uri="{FF2B5EF4-FFF2-40B4-BE49-F238E27FC236}">
                <a16:creationId xmlns="" xmlns:a16="http://schemas.microsoft.com/office/drawing/2014/main" id="{A187062F-BE14-42FC-B06A-607DB23849C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6">
            <a:extLst>
              <a:ext uri="{FF2B5EF4-FFF2-40B4-BE49-F238E27FC236}">
                <a16:creationId xmlns="" xmlns:a16="http://schemas.microsoft.com/office/drawing/2014/main" id="{731FE21B-2A45-4BF5-8B03-E1234198877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 xmlns:a16="http://schemas.microsoft.com/office/drawing/2014/main" id="{2DC5A94D-79ED-48F5-9DC5-96CBB507CEC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 xmlns:a16="http://schemas.microsoft.com/office/drawing/2014/main" id="{93A3D4BE-AF25-4F9A-9C29-1145CCE24A2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1630366" y="1607809"/>
            <a:ext cx="9476657" cy="1472996"/>
          </a:xfrm>
        </p:spPr>
        <p:txBody>
          <a:bodyPr vert="horz" lIns="91440" tIns="45720" rIns="91440" bIns="45720" rtlCol="0" anchor="b">
            <a:normAutofit/>
          </a:bodyPr>
          <a:lstStyle/>
          <a:p>
            <a:pPr algn="ctr"/>
            <a:r>
              <a:rPr lang="en-US" sz="5600">
                <a:solidFill>
                  <a:srgbClr val="FFFFFF"/>
                </a:solidFill>
              </a:rPr>
              <a:t>CETL </a:t>
            </a:r>
            <a:endParaRPr lang="en-US"/>
          </a:p>
        </p:txBody>
      </p:sp>
    </p:spTree>
    <p:extLst>
      <p:ext uri="{BB962C8B-B14F-4D97-AF65-F5344CB8AC3E}">
        <p14:creationId xmlns:p14="http://schemas.microsoft.com/office/powerpoint/2010/main" val="348530625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 xmlns:a16="http://schemas.microsoft.com/office/drawing/2014/main"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 xmlns:a16="http://schemas.microsoft.com/office/drawing/2014/main"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 xmlns:a16="http://schemas.microsoft.com/office/drawing/2014/main"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 xmlns:a16="http://schemas.microsoft.com/office/drawing/2014/main"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 xmlns:a16="http://schemas.microsoft.com/office/drawing/2014/main"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vert="horz" lIns="91440" tIns="45720" rIns="91440" bIns="45720" rtlCol="0" anchor="ctr">
            <a:normAutofit/>
          </a:bodyPr>
          <a:lstStyle/>
          <a:p>
            <a:pPr algn="ctr"/>
            <a:r>
              <a:rPr lang="en-US" sz="4000">
                <a:solidFill>
                  <a:srgbClr val="FFFFFF"/>
                </a:solidFill>
              </a:rPr>
              <a:t>CETL Services</a:t>
            </a:r>
            <a:endParaRPr lang="en-US">
              <a:ea typeface="+mj-ea"/>
              <a:cs typeface="+mj-cs"/>
            </a:endParaRPr>
          </a:p>
        </p:txBody>
      </p:sp>
      <p:sp>
        <p:nvSpPr>
          <p:cNvPr id="3" name="TextBox 2"/>
          <p:cNvSpPr txBox="1"/>
          <p:nvPr/>
        </p:nvSpPr>
        <p:spPr>
          <a:xfrm>
            <a:off x="1367624" y="2510488"/>
            <a:ext cx="9708995" cy="4048436"/>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endParaRPr lang="en-US" sz="2400">
              <a:hlinkClick r:id="rId2"/>
            </a:endParaRPr>
          </a:p>
          <a:p>
            <a:pPr indent="-228600">
              <a:lnSpc>
                <a:spcPct val="90000"/>
              </a:lnSpc>
              <a:spcAft>
                <a:spcPts val="600"/>
              </a:spcAft>
              <a:buFont typeface="Arial" panose="020B0604020202020204" pitchFamily="34" charset="0"/>
              <a:buChar char="•"/>
            </a:pPr>
            <a:endParaRPr lang="en-US" sz="2400"/>
          </a:p>
        </p:txBody>
      </p:sp>
      <p:sp>
        <p:nvSpPr>
          <p:cNvPr id="4" name="TextBox 3">
            <a:extLst>
              <a:ext uri="{FF2B5EF4-FFF2-40B4-BE49-F238E27FC236}">
                <a16:creationId xmlns="" xmlns:a16="http://schemas.microsoft.com/office/drawing/2014/main" id="{F5422A44-7ACC-49B3-9597-ACFB05861AA5}"/>
              </a:ext>
            </a:extLst>
          </p:cNvPr>
          <p:cNvSpPr txBox="1"/>
          <p:nvPr/>
        </p:nvSpPr>
        <p:spPr>
          <a:xfrm>
            <a:off x="1195138" y="6077953"/>
            <a:ext cx="9801724" cy="6771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a:ea typeface="+mn-lt"/>
                <a:cs typeface="+mn-lt"/>
                <a:hlinkClick r:id="rId3"/>
              </a:rPr>
              <a:t>CETL Services Web page</a:t>
            </a:r>
            <a:endParaRPr lang="en-US" sz="2000">
              <a:ea typeface="+mn-lt"/>
              <a:cs typeface="+mn-lt"/>
            </a:endParaRPr>
          </a:p>
          <a:p>
            <a:pPr algn="l"/>
            <a:endParaRPr lang="en-US">
              <a:cs typeface="Calibri"/>
            </a:endParaRPr>
          </a:p>
        </p:txBody>
      </p:sp>
      <p:sp>
        <p:nvSpPr>
          <p:cNvPr id="5" name="TextBox 4">
            <a:extLst>
              <a:ext uri="{FF2B5EF4-FFF2-40B4-BE49-F238E27FC236}">
                <a16:creationId xmlns="" xmlns:a16="http://schemas.microsoft.com/office/drawing/2014/main" id="{A9085ED9-560D-4AB2-90BD-5129166080DD}"/>
              </a:ext>
            </a:extLst>
          </p:cNvPr>
          <p:cNvSpPr txBox="1"/>
          <p:nvPr/>
        </p:nvSpPr>
        <p:spPr>
          <a:xfrm>
            <a:off x="1368091" y="2310563"/>
            <a:ext cx="3765884" cy="36933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ü"/>
            </a:pPr>
            <a:r>
              <a:rPr lang="en-US"/>
              <a:t>Online</a:t>
            </a:r>
            <a:r>
              <a:rPr lang="en-US">
                <a:ea typeface="+mn-lt"/>
                <a:cs typeface="+mn-lt"/>
              </a:rPr>
              <a:t> Learning</a:t>
            </a:r>
            <a:endParaRPr lang="en-US">
              <a:cs typeface="Calibri" panose="020F0502020204030204"/>
            </a:endParaRPr>
          </a:p>
          <a:p>
            <a:pPr marL="285750" indent="-285750">
              <a:buFont typeface="Wingdings"/>
              <a:buChar char="ü"/>
            </a:pPr>
            <a:r>
              <a:rPr lang="en-US">
                <a:ea typeface="+mn-lt"/>
                <a:cs typeface="+mn-lt"/>
              </a:rPr>
              <a:t>Teaching with Technology</a:t>
            </a:r>
            <a:endParaRPr lang="en-US">
              <a:cs typeface="Calibri" panose="020F0502020204030204"/>
            </a:endParaRPr>
          </a:p>
          <a:p>
            <a:pPr marL="285750" indent="-285750">
              <a:buFont typeface="Wingdings"/>
              <a:buChar char="ü"/>
            </a:pPr>
            <a:r>
              <a:rPr lang="en-US">
                <a:ea typeface="+mn-lt"/>
                <a:cs typeface="+mn-lt"/>
              </a:rPr>
              <a:t>LinkedIn Learning</a:t>
            </a:r>
            <a:endParaRPr lang="en-US">
              <a:cs typeface="Calibri" panose="020F0502020204030204"/>
            </a:endParaRPr>
          </a:p>
          <a:p>
            <a:pPr marL="285750" indent="-285750">
              <a:buFont typeface="Wingdings"/>
              <a:buChar char="ü"/>
            </a:pPr>
            <a:r>
              <a:rPr lang="en-US">
                <a:ea typeface="+mn-lt"/>
                <a:cs typeface="+mn-lt"/>
              </a:rPr>
              <a:t>Classroom Management</a:t>
            </a:r>
            <a:endParaRPr lang="en-US">
              <a:cs typeface="Calibri" panose="020F0502020204030204"/>
            </a:endParaRPr>
          </a:p>
          <a:p>
            <a:pPr marL="285750" indent="-285750">
              <a:buFont typeface="Wingdings"/>
              <a:buChar char="ü"/>
            </a:pPr>
            <a:r>
              <a:rPr lang="en-US">
                <a:ea typeface="+mn-lt"/>
                <a:cs typeface="+mn-lt"/>
              </a:rPr>
              <a:t>Adjunct Faculty Support</a:t>
            </a:r>
            <a:endParaRPr lang="en-US">
              <a:cs typeface="Calibri" panose="020F0502020204030204"/>
            </a:endParaRPr>
          </a:p>
          <a:p>
            <a:pPr marL="285750" indent="-285750">
              <a:buFont typeface="Wingdings"/>
              <a:buChar char="ü"/>
            </a:pPr>
            <a:r>
              <a:rPr lang="en-US">
                <a:ea typeface="+mn-lt"/>
                <a:cs typeface="+mn-lt"/>
              </a:rPr>
              <a:t>Teaching Styles and Learning Styles</a:t>
            </a:r>
            <a:endParaRPr lang="en-US">
              <a:cs typeface="Calibri" panose="020F0502020204030204"/>
            </a:endParaRPr>
          </a:p>
          <a:p>
            <a:pPr marL="285750" indent="-285750">
              <a:buFont typeface="Wingdings"/>
              <a:buChar char="ü"/>
            </a:pPr>
            <a:r>
              <a:rPr lang="en-US">
                <a:ea typeface="+mn-lt"/>
                <a:cs typeface="+mn-lt"/>
              </a:rPr>
              <a:t>Experiential and Active Learning Methodologies</a:t>
            </a:r>
            <a:endParaRPr lang="en-US">
              <a:cs typeface="Calibri" panose="020F0502020204030204"/>
            </a:endParaRPr>
          </a:p>
          <a:p>
            <a:pPr marL="285750" indent="-285750">
              <a:buFont typeface="Wingdings"/>
              <a:buChar char="ü"/>
            </a:pPr>
            <a:r>
              <a:rPr lang="en-US">
                <a:ea typeface="+mn-lt"/>
                <a:cs typeface="+mn-lt"/>
              </a:rPr>
              <a:t>Curriculum Mapping</a:t>
            </a:r>
            <a:endParaRPr lang="en-US">
              <a:cs typeface="Calibri" panose="020F0502020204030204"/>
            </a:endParaRPr>
          </a:p>
          <a:p>
            <a:pPr marL="285750" indent="-285750">
              <a:buFont typeface="Wingdings"/>
              <a:buChar char="ü"/>
            </a:pPr>
            <a:r>
              <a:rPr lang="en-US">
                <a:ea typeface="+mn-lt"/>
                <a:cs typeface="+mn-lt"/>
              </a:rPr>
              <a:t>Open LMS/Moodle, Canvas and Zoom Training</a:t>
            </a:r>
            <a:endParaRPr lang="en-US">
              <a:cs typeface="Calibri"/>
            </a:endParaRPr>
          </a:p>
          <a:p>
            <a:endParaRPr lang="en-US">
              <a:cs typeface="Calibri"/>
            </a:endParaRPr>
          </a:p>
          <a:p>
            <a:pPr algn="l"/>
            <a:endParaRPr lang="en-US">
              <a:cs typeface="Calibri"/>
            </a:endParaRPr>
          </a:p>
        </p:txBody>
      </p:sp>
      <p:sp>
        <p:nvSpPr>
          <p:cNvPr id="6" name="TextBox 5">
            <a:extLst>
              <a:ext uri="{FF2B5EF4-FFF2-40B4-BE49-F238E27FC236}">
                <a16:creationId xmlns="" xmlns:a16="http://schemas.microsoft.com/office/drawing/2014/main" id="{6AF2A0D0-A6AC-4327-8505-50380D7108B2}"/>
              </a:ext>
            </a:extLst>
          </p:cNvPr>
          <p:cNvSpPr txBox="1"/>
          <p:nvPr/>
        </p:nvSpPr>
        <p:spPr>
          <a:xfrm>
            <a:off x="7847598" y="2383256"/>
            <a:ext cx="3384884" cy="36933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lvl="0" indent="-285750" algn="l" rtl="0">
              <a:buFont typeface="Wingdings"/>
              <a:buChar char="ü"/>
            </a:pPr>
            <a:r>
              <a:rPr lang="en-US" b="0" i="0" u="none" strike="noStrike">
                <a:solidFill>
                  <a:srgbClr val="000000"/>
                </a:solidFill>
                <a:latin typeface="Calibri"/>
                <a:ea typeface="Arial"/>
                <a:cs typeface="Arial"/>
              </a:rPr>
              <a:t>Curriculum Development</a:t>
            </a:r>
            <a:r>
              <a:rPr lang="en-US" b="0" i="0">
                <a:latin typeface="Calibri"/>
                <a:ea typeface="Arial"/>
                <a:cs typeface="Arial"/>
              </a:rPr>
              <a:t>​</a:t>
            </a:r>
            <a:endParaRPr lang="en-US">
              <a:cs typeface="Calibri" panose="020F0502020204030204"/>
            </a:endParaRPr>
          </a:p>
          <a:p>
            <a:pPr marL="285750" lvl="0" indent="-285750" algn="l" rtl="0">
              <a:buFont typeface="Wingdings"/>
              <a:buChar char="ü"/>
            </a:pPr>
            <a:r>
              <a:rPr lang="en-US" b="0" i="0" u="none" strike="noStrike">
                <a:solidFill>
                  <a:srgbClr val="000000"/>
                </a:solidFill>
                <a:latin typeface="Calibri"/>
                <a:ea typeface="Arial"/>
                <a:cs typeface="Arial"/>
              </a:rPr>
              <a:t>Assessment: Using Rubrics</a:t>
            </a:r>
            <a:r>
              <a:rPr lang="en-US" b="0" i="0">
                <a:latin typeface="Calibri"/>
                <a:ea typeface="Arial"/>
                <a:cs typeface="Arial"/>
              </a:rPr>
              <a:t>​</a:t>
            </a:r>
          </a:p>
          <a:p>
            <a:pPr marL="285750" lvl="0" indent="-285750" algn="l" rtl="0">
              <a:buFont typeface="Wingdings"/>
              <a:buChar char="ü"/>
            </a:pPr>
            <a:r>
              <a:rPr lang="en-US" b="0" i="0" u="none" strike="noStrike">
                <a:solidFill>
                  <a:srgbClr val="000000"/>
                </a:solidFill>
                <a:latin typeface="Calibri"/>
                <a:ea typeface="Arial"/>
                <a:cs typeface="Arial"/>
              </a:rPr>
              <a:t>Academic Department Collaborations</a:t>
            </a:r>
            <a:r>
              <a:rPr lang="en-US" b="0" i="0">
                <a:latin typeface="Calibri"/>
                <a:ea typeface="Arial"/>
                <a:cs typeface="Arial"/>
              </a:rPr>
              <a:t>​</a:t>
            </a:r>
          </a:p>
          <a:p>
            <a:pPr marL="285750" lvl="0" indent="-285750" algn="l" rtl="0">
              <a:buFont typeface="Wingdings"/>
              <a:buChar char="ü"/>
            </a:pPr>
            <a:r>
              <a:rPr lang="en-US" b="0" i="0" u="none" strike="noStrike">
                <a:solidFill>
                  <a:srgbClr val="000000"/>
                </a:solidFill>
                <a:latin typeface="Calibri"/>
                <a:ea typeface="Arial"/>
                <a:cs typeface="Arial"/>
              </a:rPr>
              <a:t>QM Certification</a:t>
            </a:r>
            <a:r>
              <a:rPr lang="en-US" b="0" i="0">
                <a:latin typeface="Calibri"/>
                <a:ea typeface="Arial"/>
                <a:cs typeface="Arial"/>
              </a:rPr>
              <a:t>​</a:t>
            </a:r>
          </a:p>
          <a:p>
            <a:pPr marL="285750" lvl="0" indent="-285750" algn="l" rtl="0">
              <a:buFont typeface="Wingdings"/>
              <a:buChar char="ü"/>
            </a:pPr>
            <a:r>
              <a:rPr lang="en-US" b="0" i="0" u="none" strike="noStrike">
                <a:solidFill>
                  <a:srgbClr val="000000"/>
                </a:solidFill>
                <a:latin typeface="Calibri"/>
                <a:ea typeface="Arial"/>
                <a:cs typeface="Arial"/>
              </a:rPr>
              <a:t>Blended Learning</a:t>
            </a:r>
            <a:r>
              <a:rPr lang="en-US" b="0" i="0">
                <a:latin typeface="Calibri"/>
                <a:ea typeface="Arial"/>
                <a:cs typeface="Arial"/>
              </a:rPr>
              <a:t>​</a:t>
            </a:r>
          </a:p>
          <a:p>
            <a:pPr marL="285750" lvl="0" indent="-285750" algn="l" rtl="0">
              <a:buFont typeface="Wingdings"/>
              <a:buChar char="ü"/>
            </a:pPr>
            <a:r>
              <a:rPr lang="en-US" b="0" i="0" u="none" strike="noStrike">
                <a:solidFill>
                  <a:srgbClr val="000000"/>
                </a:solidFill>
                <a:latin typeface="Calibri"/>
                <a:ea typeface="Arial"/>
                <a:cs typeface="Arial"/>
              </a:rPr>
              <a:t>The Flipped Classroom</a:t>
            </a:r>
            <a:r>
              <a:rPr lang="en-US" b="0" i="0">
                <a:latin typeface="Calibri"/>
                <a:ea typeface="Arial"/>
                <a:cs typeface="Arial"/>
              </a:rPr>
              <a:t>​</a:t>
            </a:r>
          </a:p>
          <a:p>
            <a:pPr marL="285750" lvl="0" indent="-285750" algn="l" rtl="0">
              <a:buFont typeface="Wingdings"/>
              <a:buChar char="ü"/>
            </a:pPr>
            <a:r>
              <a:rPr lang="en-US" b="0" i="0" u="none" strike="noStrike">
                <a:solidFill>
                  <a:srgbClr val="000000"/>
                </a:solidFill>
                <a:latin typeface="Calibri"/>
                <a:ea typeface="Arial"/>
                <a:cs typeface="Arial"/>
              </a:rPr>
              <a:t>Teaching Generation Z: Best Practices</a:t>
            </a:r>
            <a:r>
              <a:rPr lang="en-US" b="0" i="0">
                <a:latin typeface="Calibri"/>
                <a:ea typeface="Arial"/>
                <a:cs typeface="Arial"/>
              </a:rPr>
              <a:t>​</a:t>
            </a:r>
          </a:p>
          <a:p>
            <a:pPr marL="285750" lvl="0" indent="-285750" algn="l" rtl="0">
              <a:buFont typeface="Wingdings"/>
              <a:buChar char="ü"/>
            </a:pPr>
            <a:r>
              <a:rPr lang="en-US" b="0" i="0" u="none" strike="noStrike">
                <a:solidFill>
                  <a:srgbClr val="000000"/>
                </a:solidFill>
                <a:latin typeface="Calibri"/>
                <a:ea typeface="Arial"/>
                <a:cs typeface="Arial"/>
              </a:rPr>
              <a:t>Teaching Underprepared Students</a:t>
            </a:r>
            <a:r>
              <a:rPr lang="en-US" b="0" i="0">
                <a:latin typeface="Calibri"/>
                <a:ea typeface="Arial"/>
                <a:cs typeface="Arial"/>
              </a:rPr>
              <a:t>​</a:t>
            </a:r>
          </a:p>
          <a:p>
            <a:pPr marL="285750" indent="-285750">
              <a:buFont typeface="Wingdings"/>
              <a:buChar char="ü"/>
            </a:pPr>
            <a:r>
              <a:rPr lang="en-US" b="0" i="0" u="none" strike="noStrike">
                <a:solidFill>
                  <a:srgbClr val="000000"/>
                </a:solidFill>
                <a:latin typeface="Calibri"/>
                <a:ea typeface="Arial"/>
                <a:cs typeface="Arial"/>
              </a:rPr>
              <a:t>Institutional </a:t>
            </a:r>
            <a:r>
              <a:rPr lang="en-US">
                <a:solidFill>
                  <a:srgbClr val="000000"/>
                </a:solidFill>
                <a:latin typeface="Calibri"/>
                <a:ea typeface="Arial"/>
                <a:cs typeface="Arial"/>
              </a:rPr>
              <a:t>Learning Outcomes Workshops</a:t>
            </a:r>
            <a:endParaRPr lang="en-US" b="0" i="0" u="none" strike="noStrike">
              <a:solidFill>
                <a:srgbClr val="000000"/>
              </a:solidFill>
              <a:latin typeface="Calibri"/>
              <a:ea typeface="Arial"/>
              <a:cs typeface="Arial"/>
            </a:endParaRPr>
          </a:p>
        </p:txBody>
      </p:sp>
    </p:spTree>
    <p:extLst>
      <p:ext uri="{BB962C8B-B14F-4D97-AF65-F5344CB8AC3E}">
        <p14:creationId xmlns:p14="http://schemas.microsoft.com/office/powerpoint/2010/main" val="295152302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 xmlns:a16="http://schemas.microsoft.com/office/drawing/2014/main" id="{B26EE4FD-480F-42A5-9FEB-DA630457CFB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5">
            <a:extLst>
              <a:ext uri="{FF2B5EF4-FFF2-40B4-BE49-F238E27FC236}">
                <a16:creationId xmlns="" xmlns:a16="http://schemas.microsoft.com/office/drawing/2014/main" id="{A187062F-BE14-42FC-B06A-607DB23849C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6">
            <a:extLst>
              <a:ext uri="{FF2B5EF4-FFF2-40B4-BE49-F238E27FC236}">
                <a16:creationId xmlns="" xmlns:a16="http://schemas.microsoft.com/office/drawing/2014/main" id="{731FE21B-2A45-4BF5-8B03-E1234198877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 xmlns:a16="http://schemas.microsoft.com/office/drawing/2014/main" id="{2DC5A94D-79ED-48F5-9DC5-96CBB507CEC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 xmlns:a16="http://schemas.microsoft.com/office/drawing/2014/main" id="{93A3D4BE-AF25-4F9A-9C29-1145CCE24A2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1870997" y="1607809"/>
            <a:ext cx="9236026" cy="2876680"/>
          </a:xfrm>
        </p:spPr>
        <p:txBody>
          <a:bodyPr vert="horz" lIns="91440" tIns="45720" rIns="91440" bIns="45720" rtlCol="0" anchor="b">
            <a:normAutofit/>
          </a:bodyPr>
          <a:lstStyle/>
          <a:p>
            <a:pPr algn="ctr"/>
            <a:r>
              <a:rPr lang="en-US" sz="5600" kern="1200">
                <a:solidFill>
                  <a:srgbClr val="FFFFFF"/>
                </a:solidFill>
                <a:latin typeface="+mj-lt"/>
                <a:ea typeface="+mj-ea"/>
                <a:cs typeface="+mj-cs"/>
              </a:rPr>
              <a:t>Canvas</a:t>
            </a:r>
            <a:r>
              <a:rPr lang="en-US" sz="5600" kern="1200"/>
              <a:t/>
            </a:r>
            <a:br>
              <a:rPr lang="en-US" sz="5600" kern="1200"/>
            </a:br>
            <a:r>
              <a:rPr lang="en-US" sz="5600" kern="1200">
                <a:solidFill>
                  <a:srgbClr val="FFFFFF"/>
                </a:solidFill>
                <a:latin typeface="+mj-lt"/>
                <a:ea typeface="+mj-ea"/>
                <a:cs typeface="+mj-cs"/>
              </a:rPr>
              <a:t>Learning Management System</a:t>
            </a:r>
            <a:r>
              <a:rPr lang="en-US" sz="5600" kern="1200"/>
              <a:t/>
            </a:r>
            <a:br>
              <a:rPr lang="en-US" sz="5600" kern="1200"/>
            </a:br>
            <a:endParaRPr lang="en-US" sz="5600" kern="1200">
              <a:solidFill>
                <a:srgbClr val="FFFFFF"/>
              </a:solidFill>
              <a:latin typeface="+mj-lt"/>
              <a:cs typeface="Calibri Light" panose="020F0302020204030204"/>
            </a:endParaRPr>
          </a:p>
        </p:txBody>
      </p:sp>
    </p:spTree>
    <p:extLst>
      <p:ext uri="{BB962C8B-B14F-4D97-AF65-F5344CB8AC3E}">
        <p14:creationId xmlns:p14="http://schemas.microsoft.com/office/powerpoint/2010/main" val="110767950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 xmlns:a16="http://schemas.microsoft.com/office/drawing/2014/main"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 xmlns:a16="http://schemas.microsoft.com/office/drawing/2014/main"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 xmlns:a16="http://schemas.microsoft.com/office/drawing/2014/main"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 xmlns:a16="http://schemas.microsoft.com/office/drawing/2014/main"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 xmlns:a16="http://schemas.microsoft.com/office/drawing/2014/main"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vert="horz" lIns="91440" tIns="45720" rIns="91440" bIns="45720" rtlCol="0" anchor="ctr">
            <a:normAutofit/>
          </a:bodyPr>
          <a:lstStyle/>
          <a:p>
            <a:pPr algn="ctr"/>
            <a:r>
              <a:rPr lang="en-US" sz="4000" kern="1200">
                <a:solidFill>
                  <a:srgbClr val="FFFFFF"/>
                </a:solidFill>
                <a:latin typeface="+mj-lt"/>
                <a:ea typeface="+mj-ea"/>
                <a:cs typeface="+mj-cs"/>
              </a:rPr>
              <a:t>Canvas Transition</a:t>
            </a:r>
            <a:endParaRPr lang="en-US">
              <a:ea typeface="+mj-ea"/>
              <a:cs typeface="+mj-cs"/>
            </a:endParaRPr>
          </a:p>
        </p:txBody>
      </p:sp>
      <p:sp>
        <p:nvSpPr>
          <p:cNvPr id="3" name="TextBox 2"/>
          <p:cNvSpPr txBox="1"/>
          <p:nvPr/>
        </p:nvSpPr>
        <p:spPr>
          <a:xfrm>
            <a:off x="1367624" y="2510488"/>
            <a:ext cx="9708995" cy="4319147"/>
          </a:xfrm>
          <a:prstGeom prst="rect">
            <a:avLst/>
          </a:prstGeom>
        </p:spPr>
        <p:txBody>
          <a:bodyPr vert="horz" lIns="91440" tIns="45720" rIns="91440" bIns="45720" rtlCol="0" anchor="ctr">
            <a:normAutofit/>
          </a:bodyPr>
          <a:lstStyle/>
          <a:p>
            <a:pPr marL="457200" indent="-228600">
              <a:lnSpc>
                <a:spcPct val="90000"/>
              </a:lnSpc>
              <a:spcAft>
                <a:spcPts val="600"/>
              </a:spcAft>
              <a:buFont typeface="Arial" panose="020B0604020202020204" pitchFamily="34" charset="0"/>
              <a:buChar char="•"/>
            </a:pPr>
            <a:r>
              <a:rPr lang="en-US" sz="3200"/>
              <a:t>Information concerning Canvas Transition Updates are listed on CETL’s </a:t>
            </a:r>
            <a:r>
              <a:rPr lang="en-US" sz="3200">
                <a:hlinkClick r:id="rId2"/>
              </a:rPr>
              <a:t>Canvas Transition Updates</a:t>
            </a:r>
            <a:r>
              <a:rPr lang="en-US" sz="3200"/>
              <a:t> web page.</a:t>
            </a:r>
            <a:endParaRPr lang="en-US" sz="3200">
              <a:cs typeface="Calibri"/>
            </a:endParaRPr>
          </a:p>
          <a:p>
            <a:pPr indent="-228600">
              <a:lnSpc>
                <a:spcPct val="90000"/>
              </a:lnSpc>
              <a:spcAft>
                <a:spcPts val="600"/>
              </a:spcAft>
              <a:buFont typeface="Arial" panose="020B0604020202020204" pitchFamily="34" charset="0"/>
              <a:buChar char="•"/>
            </a:pPr>
            <a:endParaRPr lang="en-US" sz="3200">
              <a:cs typeface="Calibri"/>
            </a:endParaRPr>
          </a:p>
          <a:p>
            <a:pPr marL="457200" indent="-228600">
              <a:lnSpc>
                <a:spcPct val="90000"/>
              </a:lnSpc>
              <a:spcAft>
                <a:spcPts val="600"/>
              </a:spcAft>
              <a:buFont typeface="Arial" panose="020B0604020202020204" pitchFamily="34" charset="0"/>
              <a:buChar char="•"/>
            </a:pPr>
            <a:r>
              <a:rPr lang="en-US" sz="3200"/>
              <a:t>Information concerning CETL trainings and workshops will be listed on the </a:t>
            </a:r>
            <a:r>
              <a:rPr lang="en-US" sz="3200">
                <a:hlinkClick r:id="rId3"/>
              </a:rPr>
              <a:t>CETL Workshops</a:t>
            </a:r>
            <a:r>
              <a:rPr lang="en-US" sz="3200"/>
              <a:t> web page. Depending on the completion of Canvas setup by IT, CETL will offer Canvas training in September.</a:t>
            </a:r>
            <a:endParaRPr lang="en-US" sz="3200">
              <a:cs typeface="Calibri"/>
            </a:endParaRPr>
          </a:p>
          <a:p>
            <a:pPr>
              <a:lnSpc>
                <a:spcPct val="90000"/>
              </a:lnSpc>
              <a:spcAft>
                <a:spcPts val="600"/>
              </a:spcAft>
            </a:pPr>
            <a:endParaRPr lang="en-US" sz="2400">
              <a:cs typeface="Calibri"/>
            </a:endParaRPr>
          </a:p>
          <a:p>
            <a:pPr indent="-228600">
              <a:lnSpc>
                <a:spcPct val="90000"/>
              </a:lnSpc>
              <a:spcAft>
                <a:spcPts val="600"/>
              </a:spcAft>
              <a:buFont typeface="Arial" panose="020B0604020202020204" pitchFamily="34" charset="0"/>
              <a:buChar char="•"/>
            </a:pPr>
            <a:endParaRPr lang="en-US" sz="2400">
              <a:hlinkClick r:id="rId2"/>
            </a:endParaRPr>
          </a:p>
          <a:p>
            <a:pPr indent="-228600">
              <a:lnSpc>
                <a:spcPct val="90000"/>
              </a:lnSpc>
              <a:spcAft>
                <a:spcPts val="600"/>
              </a:spcAft>
              <a:buFont typeface="Arial" panose="020B0604020202020204" pitchFamily="34" charset="0"/>
              <a:buChar char="•"/>
            </a:pPr>
            <a:endParaRPr lang="en-US" sz="2400"/>
          </a:p>
        </p:txBody>
      </p:sp>
    </p:spTree>
    <p:extLst>
      <p:ext uri="{BB962C8B-B14F-4D97-AF65-F5344CB8AC3E}">
        <p14:creationId xmlns:p14="http://schemas.microsoft.com/office/powerpoint/2010/main" val="93740929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 xmlns:a16="http://schemas.microsoft.com/office/drawing/2014/main" id="{B26EE4FD-480F-42A5-9FEB-DA630457CFB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5">
            <a:extLst>
              <a:ext uri="{FF2B5EF4-FFF2-40B4-BE49-F238E27FC236}">
                <a16:creationId xmlns="" xmlns:a16="http://schemas.microsoft.com/office/drawing/2014/main" id="{A187062F-BE14-42FC-B06A-607DB23849C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6">
            <a:extLst>
              <a:ext uri="{FF2B5EF4-FFF2-40B4-BE49-F238E27FC236}">
                <a16:creationId xmlns="" xmlns:a16="http://schemas.microsoft.com/office/drawing/2014/main" id="{731FE21B-2A45-4BF5-8B03-E1234198877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 xmlns:a16="http://schemas.microsoft.com/office/drawing/2014/main" id="{2DC5A94D-79ED-48F5-9DC5-96CBB507CEC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 xmlns:a16="http://schemas.microsoft.com/office/drawing/2014/main" id="{93A3D4BE-AF25-4F9A-9C29-1145CCE24A2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ctrTitle"/>
          </p:nvPr>
        </p:nvSpPr>
        <p:spPr>
          <a:xfrm>
            <a:off x="1870997" y="1607809"/>
            <a:ext cx="9236026" cy="1843970"/>
          </a:xfrm>
        </p:spPr>
        <p:txBody>
          <a:bodyPr anchor="b">
            <a:normAutofit/>
          </a:bodyPr>
          <a:lstStyle/>
          <a:p>
            <a:r>
              <a:rPr lang="en-US" sz="6600">
                <a:solidFill>
                  <a:srgbClr val="FFFFFF"/>
                </a:solidFill>
              </a:rPr>
              <a:t>Available Resources</a:t>
            </a:r>
            <a:endParaRPr lang="en-US"/>
          </a:p>
        </p:txBody>
      </p:sp>
    </p:spTree>
    <p:extLst>
      <p:ext uri="{BB962C8B-B14F-4D97-AF65-F5344CB8AC3E}">
        <p14:creationId xmlns:p14="http://schemas.microsoft.com/office/powerpoint/2010/main" val="175550377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 xmlns:a16="http://schemas.microsoft.com/office/drawing/2014/main"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 xmlns:a16="http://schemas.microsoft.com/office/drawing/2014/main"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 xmlns:a16="http://schemas.microsoft.com/office/drawing/2014/main"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 xmlns:a16="http://schemas.microsoft.com/office/drawing/2014/main"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 xmlns:a16="http://schemas.microsoft.com/office/drawing/2014/main"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58506" y="800392"/>
            <a:ext cx="10264697" cy="1212102"/>
          </a:xfrm>
        </p:spPr>
        <p:txBody>
          <a:bodyPr vert="horz" lIns="91440" tIns="45720" rIns="91440" bIns="45720" rtlCol="0" anchor="ctr">
            <a:normAutofit/>
          </a:bodyPr>
          <a:lstStyle/>
          <a:p>
            <a:pPr algn="ctr"/>
            <a:r>
              <a:rPr lang="en-US" sz="4000" kern="1200" dirty="0">
                <a:solidFill>
                  <a:srgbClr val="FFFFFF"/>
                </a:solidFill>
                <a:latin typeface="+mj-lt"/>
                <a:ea typeface="+mj-ea"/>
                <a:cs typeface="+mj-cs"/>
              </a:rPr>
              <a:t>Resources and Support</a:t>
            </a:r>
            <a:endParaRPr lang="en-US" dirty="0">
              <a:ea typeface="+mj-ea"/>
              <a:cs typeface="+mj-cs"/>
            </a:endParaRPr>
          </a:p>
        </p:txBody>
      </p:sp>
      <p:sp>
        <p:nvSpPr>
          <p:cNvPr id="3" name="TextBox 2"/>
          <p:cNvSpPr txBox="1"/>
          <p:nvPr/>
        </p:nvSpPr>
        <p:spPr>
          <a:xfrm>
            <a:off x="1599537" y="3252436"/>
            <a:ext cx="9609604" cy="3368391"/>
          </a:xfrm>
          <a:prstGeom prst="rect">
            <a:avLst/>
          </a:prstGeom>
        </p:spPr>
        <p:txBody>
          <a:bodyPr vert="horz" lIns="91440" tIns="45720" rIns="91440" bIns="45720" rtlCol="0" anchor="ctr">
            <a:noAutofit/>
          </a:bodyPr>
          <a:lstStyle/>
          <a:p>
            <a:pPr marL="285750" indent="-228600">
              <a:lnSpc>
                <a:spcPct val="90000"/>
              </a:lnSpc>
              <a:spcAft>
                <a:spcPts val="600"/>
              </a:spcAft>
              <a:buFont typeface="Arial" panose="020B0604020202020204" pitchFamily="34" charset="0"/>
              <a:buChar char="•"/>
            </a:pPr>
            <a:r>
              <a:rPr lang="en-US" sz="2800" dirty="0">
                <a:hlinkClick r:id="rId2"/>
              </a:rPr>
              <a:t>CETL Website</a:t>
            </a:r>
            <a:r>
              <a:rPr lang="en-US" sz="2800" dirty="0"/>
              <a:t/>
            </a:r>
            <a:br>
              <a:rPr lang="en-US" sz="2800" dirty="0"/>
            </a:br>
            <a:endParaRPr lang="en-US" sz="2800" dirty="0">
              <a:cs typeface="Calibri"/>
            </a:endParaRPr>
          </a:p>
          <a:p>
            <a:pPr marL="285750" indent="-228600">
              <a:lnSpc>
                <a:spcPct val="90000"/>
              </a:lnSpc>
              <a:spcAft>
                <a:spcPts val="600"/>
              </a:spcAft>
              <a:buFont typeface="Arial" panose="020B0604020202020204" pitchFamily="34" charset="0"/>
              <a:buChar char="•"/>
            </a:pPr>
            <a:r>
              <a:rPr lang="en-US" sz="2800" dirty="0">
                <a:hlinkClick r:id="rId3"/>
              </a:rPr>
              <a:t>Online and Blended Learning</a:t>
            </a:r>
            <a:endParaRPr lang="en-US" sz="2800" dirty="0">
              <a:cs typeface="Calibri"/>
            </a:endParaRPr>
          </a:p>
          <a:p>
            <a:pPr marL="285750" indent="-228600">
              <a:lnSpc>
                <a:spcPct val="90000"/>
              </a:lnSpc>
              <a:spcAft>
                <a:spcPts val="600"/>
              </a:spcAft>
              <a:buFont typeface="Arial" panose="020B0604020202020204" pitchFamily="34" charset="0"/>
              <a:buChar char="•"/>
            </a:pPr>
            <a:endParaRPr lang="en-US" sz="2800" dirty="0">
              <a:cs typeface="Calibri"/>
            </a:endParaRPr>
          </a:p>
          <a:p>
            <a:pPr marL="285750" indent="-228600">
              <a:lnSpc>
                <a:spcPct val="90000"/>
              </a:lnSpc>
              <a:spcAft>
                <a:spcPts val="600"/>
              </a:spcAft>
              <a:buFont typeface="Arial" panose="020B0604020202020204" pitchFamily="34" charset="0"/>
              <a:buChar char="•"/>
            </a:pPr>
            <a:r>
              <a:rPr lang="en-US" sz="2800" dirty="0">
                <a:hlinkClick r:id="rId4"/>
              </a:rPr>
              <a:t>Faculty Resources</a:t>
            </a:r>
            <a:endParaRPr lang="en-US" sz="2800" dirty="0">
              <a:cs typeface="Calibri"/>
            </a:endParaRPr>
          </a:p>
          <a:p>
            <a:pPr marL="285750" indent="-228600">
              <a:lnSpc>
                <a:spcPct val="90000"/>
              </a:lnSpc>
              <a:spcAft>
                <a:spcPts val="600"/>
              </a:spcAft>
              <a:buFont typeface="Arial" panose="020B0604020202020204" pitchFamily="34" charset="0"/>
              <a:buChar char="•"/>
            </a:pPr>
            <a:endParaRPr lang="en-US" sz="2800" dirty="0">
              <a:cs typeface="Calibri"/>
            </a:endParaRPr>
          </a:p>
          <a:p>
            <a:pPr marL="285750" indent="-228600">
              <a:lnSpc>
                <a:spcPct val="90000"/>
              </a:lnSpc>
              <a:spcAft>
                <a:spcPts val="600"/>
              </a:spcAft>
              <a:buFont typeface="Arial" panose="020B0604020202020204" pitchFamily="34" charset="0"/>
              <a:buChar char="•"/>
            </a:pPr>
            <a:r>
              <a:rPr lang="en-US" sz="2800" dirty="0">
                <a:hlinkClick r:id="rId5"/>
              </a:rPr>
              <a:t>Zoom Resources</a:t>
            </a:r>
            <a:endParaRPr lang="en-US" sz="2800" dirty="0">
              <a:cs typeface="Calibri"/>
            </a:endParaRPr>
          </a:p>
          <a:p>
            <a:pPr marL="285750" indent="-228600">
              <a:lnSpc>
                <a:spcPct val="90000"/>
              </a:lnSpc>
              <a:spcAft>
                <a:spcPts val="600"/>
              </a:spcAft>
              <a:buFont typeface="Arial" panose="020B0604020202020204" pitchFamily="34" charset="0"/>
              <a:buChar char="•"/>
            </a:pPr>
            <a:endParaRPr lang="en-US" sz="2800" dirty="0">
              <a:cs typeface="Calibri"/>
            </a:endParaRPr>
          </a:p>
          <a:p>
            <a:pPr marL="285750" indent="-228600">
              <a:lnSpc>
                <a:spcPct val="90000"/>
              </a:lnSpc>
              <a:spcAft>
                <a:spcPts val="600"/>
              </a:spcAft>
              <a:buFont typeface="Arial" panose="020B0604020202020204" pitchFamily="34" charset="0"/>
              <a:buChar char="•"/>
            </a:pPr>
            <a:r>
              <a:rPr lang="en-US" sz="2800" dirty="0">
                <a:hlinkClick r:id="rId6"/>
              </a:rPr>
              <a:t>Student Resources</a:t>
            </a:r>
            <a:endParaRPr lang="en-US" sz="2800" dirty="0">
              <a:cs typeface="Calibri"/>
              <a:hlinkClick r:id="rId6"/>
            </a:endParaRPr>
          </a:p>
          <a:p>
            <a:pPr indent="-228600">
              <a:lnSpc>
                <a:spcPct val="90000"/>
              </a:lnSpc>
              <a:spcAft>
                <a:spcPts val="600"/>
              </a:spcAft>
              <a:buFont typeface="Arial" panose="020B0604020202020204" pitchFamily="34" charset="0"/>
              <a:buChar char="•"/>
            </a:pPr>
            <a:endParaRPr lang="en-US" sz="2200"/>
          </a:p>
          <a:p>
            <a:pPr indent="-228600">
              <a:lnSpc>
                <a:spcPct val="90000"/>
              </a:lnSpc>
              <a:spcAft>
                <a:spcPts val="600"/>
              </a:spcAft>
              <a:buFont typeface="Arial" panose="020B0604020202020204" pitchFamily="34" charset="0"/>
              <a:buChar char="•"/>
            </a:pPr>
            <a:endParaRPr lang="en-US" sz="2200"/>
          </a:p>
          <a:p>
            <a:pPr indent="-228600">
              <a:lnSpc>
                <a:spcPct val="90000"/>
              </a:lnSpc>
              <a:spcAft>
                <a:spcPts val="600"/>
              </a:spcAft>
              <a:buFont typeface="Arial" panose="020B0604020202020204" pitchFamily="34" charset="0"/>
              <a:buChar char="•"/>
            </a:pPr>
            <a:endParaRPr lang="en-US" sz="2200"/>
          </a:p>
        </p:txBody>
      </p:sp>
    </p:spTree>
    <p:extLst>
      <p:ext uri="{BB962C8B-B14F-4D97-AF65-F5344CB8AC3E}">
        <p14:creationId xmlns:p14="http://schemas.microsoft.com/office/powerpoint/2010/main" val="61555509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76EFD3D9-44F0-4267-BCC1-1613E79D827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 xmlns:a16="http://schemas.microsoft.com/office/drawing/2014/main" id="{A779A851-95D6-41AF-937A-B0E4B7F6FA8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 xmlns:a16="http://schemas.microsoft.com/office/drawing/2014/main" id="{953FB2E7-B6CB-429C-81EB-D9516D6D5C8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 xmlns:a16="http://schemas.microsoft.com/office/drawing/2014/main" id="{2EC40DB1-B719-4A13-9A4D-0966B4B2786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934872" y="982272"/>
            <a:ext cx="3388419" cy="4560970"/>
          </a:xfrm>
        </p:spPr>
        <p:txBody>
          <a:bodyPr>
            <a:normAutofit/>
          </a:bodyPr>
          <a:lstStyle/>
          <a:p>
            <a:r>
              <a:rPr lang="en-US" sz="3100">
                <a:solidFill>
                  <a:srgbClr val="FFFFFF"/>
                </a:solidFill>
              </a:rPr>
              <a:t>Moodle and Zoom Recommendations</a:t>
            </a:r>
          </a:p>
        </p:txBody>
      </p:sp>
      <p:sp>
        <p:nvSpPr>
          <p:cNvPr id="16" name="Rectangle 8">
            <a:extLst>
              <a:ext uri="{FF2B5EF4-FFF2-40B4-BE49-F238E27FC236}">
                <a16:creationId xmlns="" xmlns:a16="http://schemas.microsoft.com/office/drawing/2014/main" id="{82211336-CFF3-412D-868A-6679C1004C4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p:cNvSpPr>
            <a:spLocks noGrp="1"/>
          </p:cNvSpPr>
          <p:nvPr>
            <p:ph idx="1"/>
          </p:nvPr>
        </p:nvSpPr>
        <p:spPr>
          <a:xfrm>
            <a:off x="5221862" y="1719618"/>
            <a:ext cx="5948831" cy="4334629"/>
          </a:xfrm>
        </p:spPr>
        <p:txBody>
          <a:bodyPr vert="horz" lIns="91440" tIns="45720" rIns="91440" bIns="45720" rtlCol="0" anchor="ctr">
            <a:noAutofit/>
          </a:bodyPr>
          <a:lstStyle/>
          <a:p>
            <a:r>
              <a:rPr lang="en-US" sz="3200">
                <a:solidFill>
                  <a:srgbClr val="FEFFFF"/>
                </a:solidFill>
              </a:rPr>
              <a:t>Use Open LMS/Moodle for Fall 2020</a:t>
            </a:r>
            <a:endParaRPr lang="en-US" sz="3200">
              <a:solidFill>
                <a:srgbClr val="FEFFFF"/>
              </a:solidFill>
              <a:cs typeface="Calibri"/>
            </a:endParaRPr>
          </a:p>
          <a:p>
            <a:r>
              <a:rPr lang="en-US" sz="3200">
                <a:solidFill>
                  <a:srgbClr val="FEFFFF"/>
                </a:solidFill>
              </a:rPr>
              <a:t>Use Zoom and post your course Zoom meeting link in your Moodle course</a:t>
            </a:r>
            <a:endParaRPr lang="en-US" sz="3200">
              <a:solidFill>
                <a:srgbClr val="FEFFFF"/>
              </a:solidFill>
              <a:cs typeface="Calibri"/>
            </a:endParaRPr>
          </a:p>
          <a:p>
            <a:pPr lvl="1"/>
            <a:r>
              <a:rPr lang="en-US" sz="3200">
                <a:solidFill>
                  <a:srgbClr val="FEFFFF"/>
                </a:solidFill>
              </a:rPr>
              <a:t>Students cannot say they lost the link</a:t>
            </a:r>
            <a:endParaRPr lang="en-US" sz="3200">
              <a:solidFill>
                <a:srgbClr val="FEFFFF"/>
              </a:solidFill>
              <a:cs typeface="Calibri"/>
            </a:endParaRPr>
          </a:p>
          <a:p>
            <a:pPr lvl="1"/>
            <a:r>
              <a:rPr lang="en-US" sz="3200">
                <a:solidFill>
                  <a:srgbClr val="FEFFFF"/>
                </a:solidFill>
              </a:rPr>
              <a:t>Students cannot say they did not receive the email</a:t>
            </a:r>
            <a:endParaRPr lang="en-US" sz="3200">
              <a:solidFill>
                <a:srgbClr val="FEFFFF"/>
              </a:solidFill>
              <a:cs typeface="Calibri"/>
            </a:endParaRPr>
          </a:p>
          <a:p>
            <a:r>
              <a:rPr lang="en-US" sz="3200">
                <a:solidFill>
                  <a:srgbClr val="FEFFFF"/>
                </a:solidFill>
              </a:rPr>
              <a:t>Most of your content will transfer to Canvas</a:t>
            </a:r>
            <a:endParaRPr lang="en-US" sz="3200">
              <a:solidFill>
                <a:srgbClr val="FEFFFF"/>
              </a:solidFill>
              <a:cs typeface="Calibri"/>
            </a:endParaRPr>
          </a:p>
          <a:p>
            <a:pPr lvl="1"/>
            <a:endParaRPr lang="en-US">
              <a:solidFill>
                <a:srgbClr val="FEFFFF"/>
              </a:solidFill>
            </a:endParaRPr>
          </a:p>
          <a:p>
            <a:pPr lvl="1"/>
            <a:endParaRPr lang="en-US">
              <a:solidFill>
                <a:srgbClr val="FEFFFF"/>
              </a:solidFill>
            </a:endParaRPr>
          </a:p>
          <a:p>
            <a:endParaRPr lang="en-US" sz="2400">
              <a:solidFill>
                <a:srgbClr val="FEFFFF"/>
              </a:solidFill>
            </a:endParaRPr>
          </a:p>
          <a:p>
            <a:endParaRPr lang="en-US" sz="2400">
              <a:solidFill>
                <a:srgbClr val="FEFFFF"/>
              </a:solidFill>
            </a:endParaRPr>
          </a:p>
        </p:txBody>
      </p:sp>
    </p:spTree>
    <p:extLst>
      <p:ext uri="{BB962C8B-B14F-4D97-AF65-F5344CB8AC3E}">
        <p14:creationId xmlns:p14="http://schemas.microsoft.com/office/powerpoint/2010/main" val="396666263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6A1473A6-3F22-483E-8A30-80B9D2B1459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 xmlns:a16="http://schemas.microsoft.com/office/drawing/2014/main" id="{AA1375E3-3E53-4D75-BAB7-E5929BFCB25F}"/>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 xmlns:a16="http://schemas.microsoft.com/office/drawing/2014/main" id="{0BBEEF67-3DDF-46CF-8CD5-EA5F0E4FB07D}"/>
                </a:ext>
                <a:ext uri="{C183D7F6-B498-43B3-948B-1728B52AA6E4}">
                  <adec:decorative xmlns="" xmlns:adec="http://schemas.microsoft.com/office/drawing/2017/decorative" val="1"/>
                </a:ext>
              </a:extLst>
            </p:cNvPr>
            <p:cNvSpPr>
              <a:spLocks/>
            </p:cNvSpPr>
            <p:nvPr>
              <p:extLst>
                <p:ext uri="{386F3935-93C4-4BCD-93E2-E3B085C9AB24}">
                  <p16:designElem xmlns=""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 xmlns:a16="http://schemas.microsoft.com/office/drawing/2014/main" id="{8FAC1C95-F817-487C-B8B2-CF141FBB1C2E}"/>
                </a:ext>
                <a:ext uri="{C183D7F6-B498-43B3-948B-1728B52AA6E4}">
                  <adec:decorative xmlns="" xmlns:adec="http://schemas.microsoft.com/office/drawing/2017/decorative" val="1"/>
                </a:ext>
              </a:extLst>
            </p:cNvPr>
            <p:cNvSpPr>
              <a:spLocks/>
            </p:cNvSpPr>
            <p:nvPr>
              <p:extLst>
                <p:ext uri="{386F3935-93C4-4BCD-93E2-E3B085C9AB24}">
                  <p16:designElem xmlns=""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 xmlns:a16="http://schemas.microsoft.com/office/drawing/2014/main" id="{C2C5363A-D941-4AA1-8D38-D7E44A1E2E01}"/>
                </a:ext>
                <a:ext uri="{C183D7F6-B498-43B3-948B-1728B52AA6E4}">
                  <adec:decorative xmlns="" xmlns:adec="http://schemas.microsoft.com/office/drawing/2017/decorative" val="1"/>
                </a:ext>
              </a:extLst>
            </p:cNvPr>
            <p:cNvSpPr>
              <a:spLocks noChangeArrowheads="1"/>
            </p:cNvSpPr>
            <p:nvPr>
              <p:extLst>
                <p:ext uri="{386F3935-93C4-4BCD-93E2-E3B085C9AB24}">
                  <p16:designElem xmlns=""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1098468" y="885651"/>
            <a:ext cx="3229803" cy="4624603"/>
          </a:xfrm>
        </p:spPr>
        <p:txBody>
          <a:bodyPr vert="horz" lIns="91440" tIns="45720" rIns="91440" bIns="45720" rtlCol="0" anchor="ctr">
            <a:normAutofit/>
          </a:bodyPr>
          <a:lstStyle/>
          <a:p>
            <a:pPr algn="ctr"/>
            <a:r>
              <a:rPr lang="en-US" kern="1200" dirty="0">
                <a:solidFill>
                  <a:srgbClr val="FFFFFF"/>
                </a:solidFill>
                <a:latin typeface="+mj-lt"/>
                <a:ea typeface="+mj-ea"/>
                <a:cs typeface="+mj-cs"/>
              </a:rPr>
              <a:t>Zoom Update</a:t>
            </a:r>
            <a:endParaRPr lang="en-US" dirty="0">
              <a:ea typeface="+mj-ea"/>
              <a:cs typeface="+mj-cs"/>
            </a:endParaRPr>
          </a:p>
        </p:txBody>
      </p:sp>
      <p:sp>
        <p:nvSpPr>
          <p:cNvPr id="3" name="TextBox 2"/>
          <p:cNvSpPr txBox="1"/>
          <p:nvPr/>
        </p:nvSpPr>
        <p:spPr>
          <a:xfrm>
            <a:off x="4978708" y="885651"/>
            <a:ext cx="6525220" cy="5324649"/>
          </a:xfrm>
          <a:prstGeom prst="rect">
            <a:avLst/>
          </a:prstGeom>
        </p:spPr>
        <p:txBody>
          <a:bodyPr vert="horz" lIns="91440" tIns="45720" rIns="91440" bIns="45720" rtlCol="0" anchor="ctr">
            <a:noAutofit/>
          </a:bodyPr>
          <a:lstStyle/>
          <a:p>
            <a:pPr>
              <a:lnSpc>
                <a:spcPct val="90000"/>
              </a:lnSpc>
              <a:spcAft>
                <a:spcPts val="600"/>
              </a:spcAft>
            </a:pPr>
            <a:r>
              <a:rPr lang="en-US" sz="3200" dirty="0"/>
              <a:t>Effective September 27, 2020, Zoom will begin requiring you to use the Zoom waiting room or passcode to enter a Zoom meeting!  When setting up your meetings, you will need to set a passcode or enable the waiting room.  If you enable the waiting room, you will allow each person to join the meeting. </a:t>
            </a:r>
            <a:endParaRPr lang="en-US" sz="3200" dirty="0" smtClean="0"/>
          </a:p>
          <a:p>
            <a:pPr>
              <a:lnSpc>
                <a:spcPct val="90000"/>
              </a:lnSpc>
              <a:spcAft>
                <a:spcPts val="600"/>
              </a:spcAft>
            </a:pPr>
            <a:r>
              <a:rPr lang="en-US" sz="3200" dirty="0" smtClean="0">
                <a:solidFill>
                  <a:srgbClr val="000090"/>
                </a:solidFill>
              </a:rPr>
              <a:t>Adjust your Zoom settings </a:t>
            </a:r>
            <a:r>
              <a:rPr lang="en-US" sz="3200" dirty="0">
                <a:solidFill>
                  <a:srgbClr val="000090"/>
                </a:solidFill>
              </a:rPr>
              <a:t>now so you do not have issues </a:t>
            </a:r>
            <a:r>
              <a:rPr lang="en-US" sz="3200">
                <a:solidFill>
                  <a:srgbClr val="000090"/>
                </a:solidFill>
              </a:rPr>
              <a:t>with </a:t>
            </a:r>
            <a:r>
              <a:rPr lang="en-US" sz="3200" smtClean="0">
                <a:solidFill>
                  <a:srgbClr val="000090"/>
                </a:solidFill>
              </a:rPr>
              <a:t>previously </a:t>
            </a:r>
            <a:r>
              <a:rPr lang="en-US" sz="3200" dirty="0" smtClean="0">
                <a:solidFill>
                  <a:srgbClr val="000090"/>
                </a:solidFill>
              </a:rPr>
              <a:t>created </a:t>
            </a:r>
            <a:r>
              <a:rPr lang="en-US" sz="3200" dirty="0">
                <a:solidFill>
                  <a:srgbClr val="000090"/>
                </a:solidFill>
              </a:rPr>
              <a:t>links.</a:t>
            </a:r>
            <a:endParaRPr lang="en-US" dirty="0">
              <a:solidFill>
                <a:srgbClr val="000090"/>
              </a:solidFill>
            </a:endParaRPr>
          </a:p>
        </p:txBody>
      </p:sp>
    </p:spTree>
    <p:extLst>
      <p:ext uri="{BB962C8B-B14F-4D97-AF65-F5344CB8AC3E}">
        <p14:creationId xmlns:p14="http://schemas.microsoft.com/office/powerpoint/2010/main" val="155784405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6A1473A6-3F22-483E-8A30-80B9D2B1459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 xmlns:a16="http://schemas.microsoft.com/office/drawing/2014/main" id="{AA1375E3-3E53-4D75-BAB7-E5929BFCB25F}"/>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 xmlns:a16="http://schemas.microsoft.com/office/drawing/2014/main" id="{0BBEEF67-3DDF-46CF-8CD5-EA5F0E4FB07D}"/>
                </a:ext>
                <a:ext uri="{C183D7F6-B498-43B3-948B-1728B52AA6E4}">
                  <adec:decorative xmlns="" xmlns:adec="http://schemas.microsoft.com/office/drawing/2017/decorative" val="1"/>
                </a:ext>
              </a:extLst>
            </p:cNvPr>
            <p:cNvSpPr>
              <a:spLocks/>
            </p:cNvSpPr>
            <p:nvPr>
              <p:extLst>
                <p:ext uri="{386F3935-93C4-4BCD-93E2-E3B085C9AB24}">
                  <p16:designElem xmlns=""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 xmlns:a16="http://schemas.microsoft.com/office/drawing/2014/main" id="{8FAC1C95-F817-487C-B8B2-CF141FBB1C2E}"/>
                </a:ext>
                <a:ext uri="{C183D7F6-B498-43B3-948B-1728B52AA6E4}">
                  <adec:decorative xmlns="" xmlns:adec="http://schemas.microsoft.com/office/drawing/2017/decorative" val="1"/>
                </a:ext>
              </a:extLst>
            </p:cNvPr>
            <p:cNvSpPr>
              <a:spLocks/>
            </p:cNvSpPr>
            <p:nvPr>
              <p:extLst>
                <p:ext uri="{386F3935-93C4-4BCD-93E2-E3B085C9AB24}">
                  <p16:designElem xmlns=""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 xmlns:a16="http://schemas.microsoft.com/office/drawing/2014/main" id="{C2C5363A-D941-4AA1-8D38-D7E44A1E2E01}"/>
                </a:ext>
                <a:ext uri="{C183D7F6-B498-43B3-948B-1728B52AA6E4}">
                  <adec:decorative xmlns="" xmlns:adec="http://schemas.microsoft.com/office/drawing/2017/decorative" val="1"/>
                </a:ext>
              </a:extLst>
            </p:cNvPr>
            <p:cNvSpPr>
              <a:spLocks noChangeArrowheads="1"/>
            </p:cNvSpPr>
            <p:nvPr>
              <p:extLst>
                <p:ext uri="{386F3935-93C4-4BCD-93E2-E3B085C9AB24}">
                  <p16:designElem xmlns=""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1098468" y="885651"/>
            <a:ext cx="3229803" cy="4624603"/>
          </a:xfrm>
        </p:spPr>
        <p:txBody>
          <a:bodyPr vert="horz" lIns="91440" tIns="45720" rIns="91440" bIns="45720" rtlCol="0" anchor="ctr">
            <a:normAutofit/>
          </a:bodyPr>
          <a:lstStyle/>
          <a:p>
            <a:pPr algn="ctr"/>
            <a:r>
              <a:rPr lang="en-US">
                <a:solidFill>
                  <a:srgbClr val="FFFFFF"/>
                </a:solidFill>
              </a:rPr>
              <a:t>CETL thanks you for your continued support!</a:t>
            </a:r>
            <a:endParaRPr lang="en-US">
              <a:cs typeface="Calibri Light" panose="020F0302020204030204"/>
            </a:endParaRPr>
          </a:p>
        </p:txBody>
      </p:sp>
      <p:sp>
        <p:nvSpPr>
          <p:cNvPr id="3" name="TextBox 2"/>
          <p:cNvSpPr txBox="1"/>
          <p:nvPr/>
        </p:nvSpPr>
        <p:spPr>
          <a:xfrm>
            <a:off x="4978708" y="885651"/>
            <a:ext cx="6525220" cy="4616849"/>
          </a:xfrm>
          <a:prstGeom prst="rect">
            <a:avLst/>
          </a:prstGeom>
        </p:spPr>
        <p:txBody>
          <a:bodyPr vert="horz" lIns="91440" tIns="45720" rIns="91440" bIns="45720" rtlCol="0" anchor="ctr">
            <a:normAutofit/>
          </a:bodyPr>
          <a:lstStyle/>
          <a:p>
            <a:pPr algn="ctr">
              <a:lnSpc>
                <a:spcPct val="90000"/>
              </a:lnSpc>
              <a:spcAft>
                <a:spcPts val="600"/>
              </a:spcAft>
            </a:pPr>
            <a:r>
              <a:rPr lang="en-US" sz="4000">
                <a:solidFill>
                  <a:schemeClr val="accent1"/>
                </a:solidFill>
                <a:cs typeface="Calibri"/>
              </a:rPr>
              <a:t>Questions and/or Comments?</a:t>
            </a:r>
            <a:endParaRPr lang="en-US">
              <a:cs typeface="Calibri" panose="020F0502020204030204"/>
            </a:endParaRPr>
          </a:p>
        </p:txBody>
      </p:sp>
    </p:spTree>
    <p:extLst>
      <p:ext uri="{BB962C8B-B14F-4D97-AF65-F5344CB8AC3E}">
        <p14:creationId xmlns:p14="http://schemas.microsoft.com/office/powerpoint/2010/main" val="41240843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36428" y="627564"/>
            <a:ext cx="7474172" cy="1325563"/>
          </a:xfrm>
        </p:spPr>
        <p:txBody>
          <a:bodyPr vert="horz" lIns="91440" tIns="45720" rIns="91440" bIns="45720" rtlCol="0" anchor="ctr">
            <a:normAutofit/>
          </a:bodyPr>
          <a:lstStyle/>
          <a:p>
            <a:r>
              <a:rPr lang="en-US" b="1" kern="1200">
                <a:latin typeface="+mj-lt"/>
                <a:ea typeface="+mj-ea"/>
                <a:cs typeface="+mj-cs"/>
              </a:rPr>
              <a:t>Online Summer Courses Pilot </a:t>
            </a:r>
            <a:endParaRPr lang="en-US" b="1" kern="1200">
              <a:latin typeface="+mj-lt"/>
              <a:cs typeface="Calibri Light"/>
            </a:endParaRPr>
          </a:p>
        </p:txBody>
      </p:sp>
      <p:sp>
        <p:nvSpPr>
          <p:cNvPr id="3" name="Content Placeholder 2"/>
          <p:cNvSpPr>
            <a:spLocks noGrp="1"/>
          </p:cNvSpPr>
          <p:nvPr>
            <p:ph sz="half" idx="1"/>
          </p:nvPr>
        </p:nvSpPr>
        <p:spPr>
          <a:xfrm>
            <a:off x="1146455" y="1947305"/>
            <a:ext cx="7470498" cy="4473297"/>
          </a:xfrm>
        </p:spPr>
        <p:txBody>
          <a:bodyPr vert="horz" lIns="91440" tIns="45720" rIns="91440" bIns="45720" rtlCol="0" anchor="ctr">
            <a:normAutofit/>
          </a:bodyPr>
          <a:lstStyle/>
          <a:p>
            <a:r>
              <a:rPr lang="en-US" sz="3200"/>
              <a:t>CETL with the assistance of university administrators, the  Distance Learning Committee, and a pilot summer school committee outlined a formal plan for the development and deployment of Lincoln University's Online Learning School Pilot. </a:t>
            </a:r>
            <a:endParaRPr lang="en-US" sz="3200">
              <a:cs typeface="Calibri"/>
            </a:endParaRPr>
          </a:p>
          <a:p>
            <a:r>
              <a:rPr lang="en-US" sz="3200"/>
              <a:t>An online courses pilot program was implemented for Summer 2020</a:t>
            </a:r>
            <a:endParaRPr lang="en-US">
              <a:cs typeface="Calibri"/>
            </a:endParaRPr>
          </a:p>
        </p:txBody>
      </p:sp>
      <p:sp>
        <p:nvSpPr>
          <p:cNvPr id="17" name="Rectangle 16">
            <a:extLst>
              <a:ext uri="{FF2B5EF4-FFF2-40B4-BE49-F238E27FC236}">
                <a16:creationId xmlns="" xmlns:a16="http://schemas.microsoft.com/office/drawing/2014/main" id="{59A309A7-1751-4ABE-A3C1-EEC40366AD8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 xmlns:a16="http://schemas.microsoft.com/office/drawing/2014/main" id="{967D8EB6-EAE1-4F9C-B398-83321E2872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Graphic 13" descr="Classroom">
            <a:extLst>
              <a:ext uri="{FF2B5EF4-FFF2-40B4-BE49-F238E27FC236}">
                <a16:creationId xmlns="" xmlns:a16="http://schemas.microsoft.com/office/drawing/2014/main" id="{5CC266FC-92D0-49B3-8B1D-7863C4CC8EE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15667887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 xmlns:a16="http://schemas.microsoft.com/office/drawing/2014/main" id="{23A58148-D452-4F6F-A2FE-EED968DE197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33506" y="2124508"/>
            <a:ext cx="3197013" cy="2743200"/>
          </a:xfrm>
        </p:spPr>
        <p:txBody>
          <a:bodyPr vert="horz" lIns="91440" tIns="45720" rIns="91440" bIns="45720" rtlCol="0" anchor="t">
            <a:normAutofit/>
          </a:bodyPr>
          <a:lstStyle/>
          <a:p>
            <a:pPr algn="ctr"/>
            <a:r>
              <a:rPr lang="en-US" sz="4800" kern="1200">
                <a:solidFill>
                  <a:schemeClr val="bg1"/>
                </a:solidFill>
                <a:latin typeface="+mj-lt"/>
                <a:ea typeface="+mj-ea"/>
                <a:cs typeface="+mj-cs"/>
              </a:rPr>
              <a:t>Online Summer School Plan</a:t>
            </a:r>
            <a:r>
              <a:rPr lang="en-US" sz="4800" b="1" kern="1200">
                <a:solidFill>
                  <a:schemeClr val="bg1"/>
                </a:solidFill>
                <a:latin typeface="+mj-lt"/>
                <a:ea typeface="+mj-ea"/>
                <a:cs typeface="+mj-cs"/>
              </a:rPr>
              <a:t> </a:t>
            </a:r>
          </a:p>
        </p:txBody>
      </p:sp>
      <p:sp>
        <p:nvSpPr>
          <p:cNvPr id="3" name="Content Placeholder 2"/>
          <p:cNvSpPr>
            <a:spLocks noGrp="1"/>
          </p:cNvSpPr>
          <p:nvPr>
            <p:ph sz="half" idx="1"/>
          </p:nvPr>
        </p:nvSpPr>
        <p:spPr>
          <a:xfrm>
            <a:off x="4330719" y="641615"/>
            <a:ext cx="7289799" cy="5533496"/>
          </a:xfrm>
        </p:spPr>
        <p:txBody>
          <a:bodyPr vert="horz" lIns="91440" tIns="45720" rIns="91440" bIns="45720" rtlCol="0" anchor="ctr">
            <a:normAutofit/>
          </a:bodyPr>
          <a:lstStyle/>
          <a:p>
            <a:pPr>
              <a:spcBef>
                <a:spcPts val="0"/>
              </a:spcBef>
              <a:spcAft>
                <a:spcPts val="600"/>
              </a:spcAft>
            </a:pPr>
            <a:r>
              <a:rPr lang="en-US"/>
              <a:t>Consisted of:</a:t>
            </a:r>
          </a:p>
          <a:p>
            <a:pPr>
              <a:spcBef>
                <a:spcPts val="0"/>
              </a:spcBef>
              <a:spcAft>
                <a:spcPts val="600"/>
              </a:spcAft>
            </a:pPr>
            <a:endParaRPr lang="en-US"/>
          </a:p>
          <a:p>
            <a:pPr marL="457200">
              <a:spcBef>
                <a:spcPts val="0"/>
              </a:spcBef>
              <a:spcAft>
                <a:spcPts val="600"/>
              </a:spcAft>
            </a:pPr>
            <a:r>
              <a:rPr lang="en-US"/>
              <a:t>Faculty Interest Surveys</a:t>
            </a:r>
            <a:br>
              <a:rPr lang="en-US"/>
            </a:br>
            <a:endParaRPr lang="en-US"/>
          </a:p>
          <a:p>
            <a:pPr marL="457200">
              <a:spcBef>
                <a:spcPts val="0"/>
              </a:spcBef>
              <a:spcAft>
                <a:spcPts val="600"/>
              </a:spcAft>
            </a:pPr>
            <a:r>
              <a:rPr lang="en-US"/>
              <a:t>Student Interest Surveys</a:t>
            </a:r>
            <a:br>
              <a:rPr lang="en-US"/>
            </a:br>
            <a:endParaRPr lang="en-US"/>
          </a:p>
          <a:p>
            <a:pPr marL="457200">
              <a:spcBef>
                <a:spcPts val="0"/>
              </a:spcBef>
              <a:spcAft>
                <a:spcPts val="600"/>
              </a:spcAft>
            </a:pPr>
            <a:r>
              <a:rPr lang="en-US"/>
              <a:t>Teaching and Learning Success Training</a:t>
            </a:r>
            <a:br>
              <a:rPr lang="en-US"/>
            </a:br>
            <a:endParaRPr lang="en-US"/>
          </a:p>
          <a:p>
            <a:pPr marL="457200">
              <a:spcBef>
                <a:spcPts val="0"/>
              </a:spcBef>
              <a:spcAft>
                <a:spcPts val="600"/>
              </a:spcAft>
            </a:pPr>
            <a:r>
              <a:rPr lang="en-US"/>
              <a:t>Online Student Orientation as required by the Council of Regional Accrediting Commissions </a:t>
            </a:r>
          </a:p>
        </p:txBody>
      </p:sp>
    </p:spTree>
    <p:extLst>
      <p:ext uri="{BB962C8B-B14F-4D97-AF65-F5344CB8AC3E}">
        <p14:creationId xmlns:p14="http://schemas.microsoft.com/office/powerpoint/2010/main" val="69686175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 xmlns:a16="http://schemas.microsoft.com/office/drawing/2014/main" id="{23A58148-D452-4F6F-A2FE-EED968DE197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12724" y="1210109"/>
            <a:ext cx="3197013" cy="3539836"/>
          </a:xfrm>
        </p:spPr>
        <p:txBody>
          <a:bodyPr vert="horz" lIns="91440" tIns="45720" rIns="91440" bIns="45720" rtlCol="0" anchor="t">
            <a:normAutofit/>
          </a:bodyPr>
          <a:lstStyle/>
          <a:p>
            <a:pPr algn="ctr"/>
            <a:r>
              <a:rPr lang="en-US">
                <a:solidFill>
                  <a:schemeClr val="bg1"/>
                </a:solidFill>
              </a:rPr>
              <a:t>2019-2020 Distance Learning Committee &amp; Collaborators</a:t>
            </a:r>
            <a:endParaRPr lang="en-US">
              <a:solidFill>
                <a:schemeClr val="bg1"/>
              </a:solidFill>
              <a:ea typeface="+mj-lt"/>
              <a:cs typeface="+mj-lt"/>
            </a:endParaRPr>
          </a:p>
          <a:p>
            <a:pPr algn="ctr"/>
            <a:endParaRPr lang="en-US">
              <a:solidFill>
                <a:schemeClr val="bg1"/>
              </a:solidFill>
              <a:ea typeface="+mj-ea"/>
              <a:cs typeface="+mj-cs"/>
            </a:endParaRPr>
          </a:p>
        </p:txBody>
      </p:sp>
      <p:pic>
        <p:nvPicPr>
          <p:cNvPr id="14" name="Graphic 13" descr="Classroom">
            <a:extLst>
              <a:ext uri="{FF2B5EF4-FFF2-40B4-BE49-F238E27FC236}">
                <a16:creationId xmlns="" xmlns:a16="http://schemas.microsoft.com/office/drawing/2014/main" id="{5CC266FC-92D0-49B3-8B1D-7863C4CC8EE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11072744" y="5773217"/>
            <a:ext cx="914400" cy="914400"/>
          </a:xfrm>
          <a:prstGeom prst="rect">
            <a:avLst/>
          </a:prstGeom>
        </p:spPr>
      </p:pic>
      <p:sp>
        <p:nvSpPr>
          <p:cNvPr id="6" name="Content Placeholder 2">
            <a:extLst>
              <a:ext uri="{FF2B5EF4-FFF2-40B4-BE49-F238E27FC236}">
                <a16:creationId xmlns="" xmlns:a16="http://schemas.microsoft.com/office/drawing/2014/main" id="{C2D48219-9A11-4E82-ACDA-0508F88B9873}"/>
              </a:ext>
            </a:extLst>
          </p:cNvPr>
          <p:cNvSpPr txBox="1">
            <a:spLocks/>
          </p:cNvSpPr>
          <p:nvPr/>
        </p:nvSpPr>
        <p:spPr>
          <a:xfrm>
            <a:off x="4161992" y="655205"/>
            <a:ext cx="3871480" cy="4323195"/>
          </a:xfrm>
          <a:prstGeom prst="rect">
            <a:avLst/>
          </a:prstGeom>
        </p:spPr>
        <p:txBody>
          <a:bodyPr vert="horz" wrap="square" lIns="91440" tIns="45720" rIns="91440" bIns="45720" rtlCol="0" anchor="t">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900" b="1" dirty="0">
                <a:ea typeface="+mj-lt"/>
                <a:cs typeface="+mj-lt"/>
              </a:rPr>
              <a:t>Committee</a:t>
            </a:r>
          </a:p>
          <a:p>
            <a:endParaRPr lang="en-US" sz="2400" dirty="0">
              <a:ea typeface="+mj-lt"/>
              <a:cs typeface="+mj-lt"/>
            </a:endParaRPr>
          </a:p>
          <a:p>
            <a:r>
              <a:rPr lang="en-US" dirty="0"/>
              <a:t>Dr. Lucas </a:t>
            </a:r>
            <a:r>
              <a:rPr lang="en-US" dirty="0" err="1"/>
              <a:t>Pelliccio</a:t>
            </a:r>
            <a:r>
              <a:rPr lang="en-US" dirty="0"/>
              <a:t> (Chair) </a:t>
            </a:r>
            <a:br>
              <a:rPr lang="en-US" dirty="0"/>
            </a:br>
            <a:endParaRPr lang="en-US" dirty="0">
              <a:ea typeface="+mj-lt"/>
              <a:cs typeface="+mj-lt"/>
            </a:endParaRPr>
          </a:p>
          <a:p>
            <a:r>
              <a:rPr lang="en-US" dirty="0"/>
              <a:t>Dr. Virginia Smith </a:t>
            </a:r>
            <a:br>
              <a:rPr lang="en-US" dirty="0"/>
            </a:br>
            <a:endParaRPr lang="en-US" dirty="0">
              <a:ea typeface="+mj-lt"/>
              <a:cs typeface="+mj-lt"/>
            </a:endParaRPr>
          </a:p>
          <a:p>
            <a:r>
              <a:rPr lang="en-US" dirty="0" smtClean="0"/>
              <a:t>Professor Chasity </a:t>
            </a:r>
            <a:r>
              <a:rPr lang="en-US" dirty="0"/>
              <a:t>Brown</a:t>
            </a:r>
            <a:br>
              <a:rPr lang="en-US" dirty="0"/>
            </a:br>
            <a:r>
              <a:rPr lang="en-US" dirty="0"/>
              <a:t> </a:t>
            </a:r>
            <a:endParaRPr lang="en-US" dirty="0">
              <a:ea typeface="+mj-lt"/>
              <a:cs typeface="+mj-lt"/>
            </a:endParaRPr>
          </a:p>
          <a:p>
            <a:r>
              <a:rPr lang="en-US" dirty="0"/>
              <a:t>Mr. Fred-Rick Roundtree</a:t>
            </a:r>
            <a:br>
              <a:rPr lang="en-US" dirty="0"/>
            </a:br>
            <a:r>
              <a:rPr lang="en-US" dirty="0"/>
              <a:t> </a:t>
            </a:r>
            <a:endParaRPr lang="en-US" dirty="0">
              <a:ea typeface="+mj-lt"/>
              <a:cs typeface="+mj-lt"/>
            </a:endParaRPr>
          </a:p>
          <a:p>
            <a:r>
              <a:rPr lang="en-US" dirty="0"/>
              <a:t>Ms. Catherine Rutledge </a:t>
            </a:r>
            <a:br>
              <a:rPr lang="en-US" dirty="0"/>
            </a:br>
            <a:endParaRPr lang="en-US" dirty="0">
              <a:ea typeface="+mj-lt"/>
              <a:cs typeface="+mj-lt"/>
            </a:endParaRPr>
          </a:p>
          <a:p>
            <a:r>
              <a:rPr lang="en-US" dirty="0"/>
              <a:t>Mr. Justin McKenzie </a:t>
            </a:r>
            <a:r>
              <a:rPr lang="en-US" dirty="0" smtClean="0"/>
              <a:t/>
            </a:r>
            <a:br>
              <a:rPr lang="en-US" dirty="0" smtClean="0"/>
            </a:br>
            <a:endParaRPr lang="en-US" dirty="0" smtClean="0"/>
          </a:p>
          <a:p>
            <a:r>
              <a:rPr lang="en-US" dirty="0" smtClean="0">
                <a:cs typeface="Calibri"/>
              </a:rPr>
              <a:t>Professor Sharvette Philmon</a:t>
            </a:r>
            <a:endParaRPr lang="en-US" dirty="0">
              <a:cs typeface="Calibri"/>
            </a:endParaRPr>
          </a:p>
        </p:txBody>
      </p:sp>
      <p:sp>
        <p:nvSpPr>
          <p:cNvPr id="7" name="Content Placeholder 3">
            <a:extLst>
              <a:ext uri="{FF2B5EF4-FFF2-40B4-BE49-F238E27FC236}">
                <a16:creationId xmlns="" xmlns:a16="http://schemas.microsoft.com/office/drawing/2014/main" id="{CABC95F4-45D3-491F-B92C-16768BEC3909}"/>
              </a:ext>
            </a:extLst>
          </p:cNvPr>
          <p:cNvSpPr>
            <a:spLocks noGrp="1"/>
          </p:cNvSpPr>
          <p:nvPr>
            <p:ph sz="half" idx="2"/>
          </p:nvPr>
        </p:nvSpPr>
        <p:spPr>
          <a:xfrm>
            <a:off x="8226859" y="585932"/>
            <a:ext cx="3612140" cy="4260850"/>
          </a:xfrm>
        </p:spPr>
        <p:txBody>
          <a:bodyPr vert="horz" wrap="square" lIns="91440" tIns="45720" rIns="91440" bIns="45720" rtlCol="0" anchor="t">
            <a:normAutofit/>
          </a:bodyPr>
          <a:lstStyle/>
          <a:p>
            <a:pPr marL="0" indent="0">
              <a:spcBef>
                <a:spcPts val="0"/>
              </a:spcBef>
              <a:spcAft>
                <a:spcPts val="600"/>
              </a:spcAft>
              <a:buNone/>
            </a:pPr>
            <a:r>
              <a:rPr lang="en-US" sz="1600" b="1" dirty="0"/>
              <a:t> </a:t>
            </a:r>
            <a:r>
              <a:rPr lang="en-US" sz="2000" b="1" dirty="0"/>
              <a:t>Collaborators</a:t>
            </a:r>
            <a:r>
              <a:rPr lang="en-US" sz="1300" dirty="0"/>
              <a:t/>
            </a:r>
            <a:br>
              <a:rPr lang="en-US" sz="1300" dirty="0"/>
            </a:br>
            <a:r>
              <a:rPr lang="en-US" sz="1300" dirty="0"/>
              <a:t/>
            </a:r>
            <a:br>
              <a:rPr lang="en-US" sz="1300" dirty="0"/>
            </a:br>
            <a:r>
              <a:rPr lang="en-US" sz="2400" dirty="0"/>
              <a:t> </a:t>
            </a:r>
            <a:endParaRPr lang="en-US" sz="2000" dirty="0">
              <a:ea typeface="+mj-lt"/>
              <a:cs typeface="+mj-lt"/>
            </a:endParaRPr>
          </a:p>
          <a:p>
            <a:pPr>
              <a:spcBef>
                <a:spcPts val="0"/>
              </a:spcBef>
              <a:spcAft>
                <a:spcPts val="600"/>
              </a:spcAft>
              <a:buFont typeface="Wingdings" charset="2"/>
              <a:buChar char="v"/>
            </a:pPr>
            <a:r>
              <a:rPr lang="en-US" sz="2000" dirty="0"/>
              <a:t>Dr. Patricia Joseph</a:t>
            </a:r>
            <a:br>
              <a:rPr lang="en-US" sz="2000" dirty="0"/>
            </a:br>
            <a:endParaRPr lang="en-US" sz="2000" dirty="0">
              <a:cs typeface="Calibri"/>
            </a:endParaRPr>
          </a:p>
          <a:p>
            <a:pPr>
              <a:spcBef>
                <a:spcPts val="0"/>
              </a:spcBef>
              <a:spcAft>
                <a:spcPts val="600"/>
              </a:spcAft>
              <a:buFont typeface="Wingdings" charset="2"/>
              <a:buChar char="v"/>
            </a:pPr>
            <a:r>
              <a:rPr lang="en-US" sz="2000" dirty="0"/>
              <a:t>Dr. Patrick </a:t>
            </a:r>
            <a:r>
              <a:rPr lang="en-US" sz="2000" dirty="0" err="1"/>
              <a:t>Mattis</a:t>
            </a:r>
            <a:r>
              <a:rPr lang="en-US" sz="2000" dirty="0"/>
              <a:t/>
            </a:r>
            <a:br>
              <a:rPr lang="en-US" sz="2000" dirty="0"/>
            </a:br>
            <a:r>
              <a:rPr lang="en-US" sz="2000" dirty="0"/>
              <a:t>  </a:t>
            </a:r>
            <a:endParaRPr lang="en-US" sz="2000" dirty="0">
              <a:ea typeface="+mj-lt"/>
              <a:cs typeface="+mj-lt"/>
            </a:endParaRPr>
          </a:p>
          <a:p>
            <a:pPr>
              <a:spcBef>
                <a:spcPts val="0"/>
              </a:spcBef>
              <a:spcAft>
                <a:spcPts val="600"/>
              </a:spcAft>
              <a:buFont typeface="Wingdings" charset="2"/>
              <a:buChar char="v"/>
            </a:pPr>
            <a:r>
              <a:rPr lang="en-US" sz="2000" dirty="0"/>
              <a:t>Ms. Brenda Snider  </a:t>
            </a:r>
            <a:br>
              <a:rPr lang="en-US" sz="2000" dirty="0"/>
            </a:br>
            <a:endParaRPr lang="en-US" sz="2000" dirty="0">
              <a:ea typeface="+mj-lt"/>
              <a:cs typeface="+mj-lt"/>
            </a:endParaRPr>
          </a:p>
          <a:p>
            <a:pPr>
              <a:spcBef>
                <a:spcPts val="0"/>
              </a:spcBef>
              <a:spcAft>
                <a:spcPts val="600"/>
              </a:spcAft>
              <a:buFont typeface="Wingdings" charset="2"/>
              <a:buChar char="v"/>
            </a:pPr>
            <a:r>
              <a:rPr lang="en-US" sz="2000" dirty="0"/>
              <a:t>Ms. Nancy Evans </a:t>
            </a:r>
            <a:br>
              <a:rPr lang="en-US" sz="2000" dirty="0"/>
            </a:br>
            <a:endParaRPr lang="en-US" sz="2000" dirty="0">
              <a:cs typeface="Calibri"/>
            </a:endParaRPr>
          </a:p>
          <a:p>
            <a:pPr>
              <a:spcBef>
                <a:spcPts val="0"/>
              </a:spcBef>
              <a:spcAft>
                <a:spcPts val="600"/>
              </a:spcAft>
              <a:buFont typeface="Wingdings" charset="2"/>
              <a:buChar char="v"/>
            </a:pPr>
            <a:r>
              <a:rPr lang="en-US" sz="2000" dirty="0"/>
              <a:t>Ms. Nancy Smith</a:t>
            </a:r>
            <a:endParaRPr lang="en-US" sz="2000" dirty="0">
              <a:cs typeface="Calibri"/>
            </a:endParaRPr>
          </a:p>
        </p:txBody>
      </p:sp>
    </p:spTree>
    <p:extLst>
      <p:ext uri="{BB962C8B-B14F-4D97-AF65-F5344CB8AC3E}">
        <p14:creationId xmlns:p14="http://schemas.microsoft.com/office/powerpoint/2010/main" val="18795354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36428" y="627564"/>
            <a:ext cx="7474172" cy="1325563"/>
          </a:xfrm>
        </p:spPr>
        <p:txBody>
          <a:bodyPr vert="horz" lIns="91440" tIns="45720" rIns="91440" bIns="45720" rtlCol="0" anchor="ctr">
            <a:normAutofit/>
          </a:bodyPr>
          <a:lstStyle/>
          <a:p>
            <a:pPr algn="ctr"/>
            <a:r>
              <a:rPr lang="en-US">
                <a:ea typeface="+mj-lt"/>
                <a:cs typeface="+mj-lt"/>
              </a:rPr>
              <a:t>Ad-hoc </a:t>
            </a:r>
            <a:r>
              <a:rPr lang="en-US" kern="1200">
                <a:ea typeface="+mj-lt"/>
                <a:cs typeface="+mj-lt"/>
              </a:rPr>
              <a:t>Online Summer </a:t>
            </a:r>
            <a:r>
              <a:rPr lang="en-US">
                <a:ea typeface="+mj-lt"/>
                <a:cs typeface="+mj-lt"/>
              </a:rPr>
              <a:t>School Committee Representatives</a:t>
            </a:r>
            <a:endParaRPr lang="en-US">
              <a:cs typeface="Calibri Light" panose="020F0302020204030204"/>
            </a:endParaRPr>
          </a:p>
        </p:txBody>
      </p:sp>
      <p:sp>
        <p:nvSpPr>
          <p:cNvPr id="17" name="Rectangle 16">
            <a:extLst>
              <a:ext uri="{FF2B5EF4-FFF2-40B4-BE49-F238E27FC236}">
                <a16:creationId xmlns="" xmlns:a16="http://schemas.microsoft.com/office/drawing/2014/main" id="{59A309A7-1751-4ABE-A3C1-EEC40366AD8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 xmlns:a16="http://schemas.microsoft.com/office/drawing/2014/main" id="{967D8EB6-EAE1-4F9C-B398-83321E2872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 xmlns:a16="http://schemas.microsoft.com/office/drawing/2014/main" id="{DF703748-F968-4E6F-BA3B-E5BDCDEF0705}"/>
              </a:ext>
            </a:extLst>
          </p:cNvPr>
          <p:cNvSpPr txBox="1"/>
          <p:nvPr/>
        </p:nvSpPr>
        <p:spPr>
          <a:xfrm>
            <a:off x="5135479" y="2237874"/>
            <a:ext cx="3314699" cy="38164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a:buChar char="ü"/>
            </a:pPr>
            <a:r>
              <a:rPr lang="en-US" sz="3200">
                <a:cs typeface="Arial"/>
              </a:rPr>
              <a:t>OIERP​</a:t>
            </a:r>
            <a:br>
              <a:rPr lang="en-US" sz="3200">
                <a:cs typeface="Arial"/>
              </a:rPr>
            </a:br>
            <a:endParaRPr lang="en-US" sz="3200">
              <a:cs typeface="Arial"/>
            </a:endParaRPr>
          </a:p>
          <a:p>
            <a:pPr marL="457200" indent="-457200">
              <a:buFont typeface="Wingdings"/>
              <a:buChar char="ü"/>
            </a:pPr>
            <a:r>
              <a:rPr lang="en-US" sz="3200">
                <a:cs typeface="Arial"/>
              </a:rPr>
              <a:t>Registrar​</a:t>
            </a:r>
            <a:br>
              <a:rPr lang="en-US" sz="3200">
                <a:cs typeface="Arial"/>
              </a:rPr>
            </a:br>
            <a:endParaRPr lang="en-US" sz="3200">
              <a:cs typeface="Arial"/>
            </a:endParaRPr>
          </a:p>
          <a:p>
            <a:pPr marL="457200" indent="-457200">
              <a:buFont typeface="Wingdings"/>
              <a:buChar char="ü"/>
            </a:pPr>
            <a:r>
              <a:rPr lang="en-US" sz="3200">
                <a:cs typeface="Arial"/>
              </a:rPr>
              <a:t>Provost​</a:t>
            </a:r>
            <a:br>
              <a:rPr lang="en-US" sz="3200">
                <a:cs typeface="Arial"/>
              </a:rPr>
            </a:br>
            <a:endParaRPr lang="en-US" sz="3200">
              <a:cs typeface="Arial"/>
            </a:endParaRPr>
          </a:p>
          <a:p>
            <a:pPr marL="457200" indent="-457200">
              <a:buFont typeface="Wingdings"/>
              <a:buChar char="ü"/>
            </a:pPr>
            <a:r>
              <a:rPr lang="en-US" sz="3200">
                <a:cs typeface="Arial"/>
              </a:rPr>
              <a:t>SACE</a:t>
            </a:r>
          </a:p>
          <a:p>
            <a:endParaRPr lang="en-US"/>
          </a:p>
        </p:txBody>
      </p:sp>
      <p:sp>
        <p:nvSpPr>
          <p:cNvPr id="7" name="TextBox 6">
            <a:extLst>
              <a:ext uri="{FF2B5EF4-FFF2-40B4-BE49-F238E27FC236}">
                <a16:creationId xmlns="" xmlns:a16="http://schemas.microsoft.com/office/drawing/2014/main" id="{FC6C8AEF-7F9D-48D6-A2F0-8E2F3282690B}"/>
              </a:ext>
            </a:extLst>
          </p:cNvPr>
          <p:cNvSpPr txBox="1"/>
          <p:nvPr/>
        </p:nvSpPr>
        <p:spPr>
          <a:xfrm>
            <a:off x="593558" y="2237874"/>
            <a:ext cx="3304673"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Wingdings"/>
              <a:buChar char="ü"/>
            </a:pPr>
            <a:r>
              <a:rPr lang="en-US" sz="3200"/>
              <a:t>Admissions</a:t>
            </a:r>
            <a:endParaRPr lang="en-US" sz="3200">
              <a:cs typeface="Calibri"/>
            </a:endParaRPr>
          </a:p>
          <a:p>
            <a:endParaRPr lang="en-US" sz="3200">
              <a:cs typeface="Calibri"/>
            </a:endParaRPr>
          </a:p>
          <a:p>
            <a:pPr marL="457200" indent="-457200">
              <a:buFont typeface="Wingdings"/>
              <a:buChar char="ü"/>
            </a:pPr>
            <a:r>
              <a:rPr lang="en-US" sz="3200">
                <a:cs typeface="Calibri"/>
              </a:rPr>
              <a:t>Bursar</a:t>
            </a:r>
            <a:br>
              <a:rPr lang="en-US" sz="3200">
                <a:cs typeface="Calibri"/>
              </a:rPr>
            </a:br>
            <a:endParaRPr lang="en-US" sz="3200">
              <a:cs typeface="Calibri"/>
            </a:endParaRPr>
          </a:p>
          <a:p>
            <a:pPr marL="457200" indent="-457200">
              <a:buFont typeface="Wingdings"/>
              <a:buChar char="ü"/>
            </a:pPr>
            <a:r>
              <a:rPr lang="en-US" sz="3200">
                <a:cs typeface="Calibri"/>
              </a:rPr>
              <a:t>CETL</a:t>
            </a:r>
            <a:br>
              <a:rPr lang="en-US" sz="3200">
                <a:cs typeface="Calibri"/>
              </a:rPr>
            </a:br>
            <a:endParaRPr lang="en-US" sz="3200">
              <a:cs typeface="Calibri"/>
            </a:endParaRPr>
          </a:p>
          <a:p>
            <a:pPr marL="457200" indent="-457200">
              <a:buFont typeface="Wingdings"/>
              <a:buChar char="ü"/>
            </a:pPr>
            <a:r>
              <a:rPr lang="en-US" sz="3200">
                <a:cs typeface="Calibri"/>
              </a:rPr>
              <a:t>Financial Aid</a:t>
            </a:r>
          </a:p>
        </p:txBody>
      </p:sp>
      <p:pic>
        <p:nvPicPr>
          <p:cNvPr id="10" name="Picture 10" descr="A close up of a sign&#10;&#10;Description automatically generated">
            <a:extLst>
              <a:ext uri="{FF2B5EF4-FFF2-40B4-BE49-F238E27FC236}">
                <a16:creationId xmlns="" xmlns:a16="http://schemas.microsoft.com/office/drawing/2014/main" id="{C262E05B-1A06-4165-B323-E690F8E83656}"/>
              </a:ext>
            </a:extLst>
          </p:cNvPr>
          <p:cNvPicPr>
            <a:picLocks noChangeAspect="1"/>
          </p:cNvPicPr>
          <p:nvPr/>
        </p:nvPicPr>
        <p:blipFill>
          <a:blip r:embed="rId2"/>
          <a:stretch>
            <a:fillRect/>
          </a:stretch>
        </p:blipFill>
        <p:spPr>
          <a:xfrm>
            <a:off x="9481887" y="2843213"/>
            <a:ext cx="1028700" cy="1171575"/>
          </a:xfrm>
          <a:prstGeom prst="rect">
            <a:avLst/>
          </a:prstGeom>
        </p:spPr>
      </p:pic>
    </p:spTree>
    <p:extLst>
      <p:ext uri="{BB962C8B-B14F-4D97-AF65-F5344CB8AC3E}">
        <p14:creationId xmlns:p14="http://schemas.microsoft.com/office/powerpoint/2010/main" val="177589133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2020 Online Summer I and II Totals </a:t>
            </a:r>
          </a:p>
        </p:txBody>
      </p:sp>
      <p:graphicFrame>
        <p:nvGraphicFramePr>
          <p:cNvPr id="5" name="Content Placeholder 6"/>
          <p:cNvGraphicFramePr>
            <a:graphicFrameLocks noGrp="1"/>
          </p:cNvGraphicFramePr>
          <p:nvPr>
            <p:ph sz="half" idx="1"/>
            <p:extLst>
              <p:ext uri="{D42A27DB-BD31-4B8C-83A1-F6EECF244321}">
                <p14:modId xmlns:p14="http://schemas.microsoft.com/office/powerpoint/2010/main" val="1038293989"/>
              </p:ext>
            </p:extLst>
          </p:nvPr>
        </p:nvGraphicFramePr>
        <p:xfrm>
          <a:off x="413985" y="1345087"/>
          <a:ext cx="11297536" cy="54186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434569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Online Summer Courses</a:t>
            </a:r>
            <a:br>
              <a:rPr lang="en-US"/>
            </a:br>
            <a:r>
              <a:rPr lang="en-US"/>
              <a:t>7-week sessions</a:t>
            </a:r>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3671817300"/>
              </p:ext>
            </p:extLst>
          </p:nvPr>
        </p:nvGraphicFramePr>
        <p:xfrm>
          <a:off x="585304" y="1667565"/>
          <a:ext cx="11081259" cy="4871640"/>
        </p:xfrm>
        <a:graphic>
          <a:graphicData uri="http://schemas.openxmlformats.org/drawingml/2006/table">
            <a:tbl>
              <a:tblPr firstRow="1" bandRow="1">
                <a:tableStyleId>{5C22544A-7EE6-4342-B048-85BDC9FD1C3A}</a:tableStyleId>
              </a:tblPr>
              <a:tblGrid>
                <a:gridCol w="3848029">
                  <a:extLst>
                    <a:ext uri="{9D8B030D-6E8A-4147-A177-3AD203B41FA5}">
                      <a16:colId xmlns="" xmlns:a16="http://schemas.microsoft.com/office/drawing/2014/main" val="20000"/>
                    </a:ext>
                  </a:extLst>
                </a:gridCol>
                <a:gridCol w="3550269">
                  <a:extLst>
                    <a:ext uri="{9D8B030D-6E8A-4147-A177-3AD203B41FA5}">
                      <a16:colId xmlns="" xmlns:a16="http://schemas.microsoft.com/office/drawing/2014/main" val="20001"/>
                    </a:ext>
                  </a:extLst>
                </a:gridCol>
                <a:gridCol w="3682961">
                  <a:extLst>
                    <a:ext uri="{9D8B030D-6E8A-4147-A177-3AD203B41FA5}">
                      <a16:colId xmlns="" xmlns:a16="http://schemas.microsoft.com/office/drawing/2014/main" val="20002"/>
                    </a:ext>
                  </a:extLst>
                </a:gridCol>
              </a:tblGrid>
              <a:tr h="811940">
                <a:tc>
                  <a:txBody>
                    <a:bodyPr/>
                    <a:lstStyle/>
                    <a:p>
                      <a:pPr algn="ctr"/>
                      <a:r>
                        <a:rPr lang="en-US" sz="2400" dirty="0">
                          <a:solidFill>
                            <a:schemeClr val="bg1"/>
                          </a:solidFill>
                        </a:rPr>
                        <a:t>Overall Totals</a:t>
                      </a:r>
                    </a:p>
                  </a:txBody>
                  <a:tcPr anchor="ctr"/>
                </a:tc>
                <a:tc>
                  <a:txBody>
                    <a:bodyPr/>
                    <a:lstStyle/>
                    <a:p>
                      <a:pPr algn="ctr"/>
                      <a:r>
                        <a:rPr lang="en-US" sz="2400" dirty="0">
                          <a:solidFill>
                            <a:schemeClr val="bg1"/>
                          </a:solidFill>
                        </a:rPr>
                        <a:t>Faculty</a:t>
                      </a:r>
                      <a:endParaRPr lang="en-US" sz="2400" baseline="0" dirty="0">
                        <a:solidFill>
                          <a:schemeClr val="bg1"/>
                        </a:solidFill>
                      </a:endParaRPr>
                    </a:p>
                  </a:txBody>
                  <a:tcPr anchor="ctr"/>
                </a:tc>
                <a:tc>
                  <a:txBody>
                    <a:bodyPr/>
                    <a:lstStyle/>
                    <a:p>
                      <a:pPr lvl="0" algn="ctr">
                        <a:buNone/>
                      </a:pPr>
                      <a:r>
                        <a:rPr lang="en-US" sz="2400" dirty="0">
                          <a:solidFill>
                            <a:schemeClr val="bg1"/>
                          </a:solidFill>
                        </a:rPr>
                        <a:t>Students</a:t>
                      </a:r>
                    </a:p>
                  </a:txBody>
                  <a:tcPr anchor="ctr"/>
                </a:tc>
                <a:extLst>
                  <a:ext uri="{0D108BD9-81ED-4DB2-BD59-A6C34878D82A}">
                    <a16:rowId xmlns="" xmlns:a16="http://schemas.microsoft.com/office/drawing/2014/main" val="10000"/>
                  </a:ext>
                </a:extLst>
              </a:tr>
              <a:tr h="811940">
                <a:tc>
                  <a:txBody>
                    <a:bodyPr/>
                    <a:lstStyle/>
                    <a:p>
                      <a:pPr algn="ctr"/>
                      <a:r>
                        <a:rPr lang="en-US" sz="2400" dirty="0"/>
                        <a:t>52 Courses</a:t>
                      </a:r>
                    </a:p>
                  </a:txBody>
                  <a:tcPr anchor="ctr"/>
                </a:tc>
                <a:tc>
                  <a:txBody>
                    <a:bodyPr/>
                    <a:lstStyle/>
                    <a:p>
                      <a:pPr lvl="0" algn="ctr">
                        <a:buNone/>
                      </a:pPr>
                      <a:r>
                        <a:rPr lang="en-US" sz="2400" b="0" i="0" u="none" strike="noStrike" noProof="0" dirty="0">
                          <a:latin typeface="Century Gothic"/>
                        </a:rPr>
                        <a:t>32 Faculty</a:t>
                      </a:r>
                      <a:endParaRPr lang="en-US" sz="2400" dirty="0"/>
                    </a:p>
                  </a:txBody>
                  <a:tcPr anchor="ctr"/>
                </a:tc>
                <a:tc>
                  <a:txBody>
                    <a:bodyPr/>
                    <a:lstStyle/>
                    <a:p>
                      <a:pPr algn="ctr"/>
                      <a:r>
                        <a:rPr lang="en-US" sz="2400" dirty="0"/>
                        <a:t>480 Students</a:t>
                      </a:r>
                    </a:p>
                  </a:txBody>
                  <a:tcPr anchor="ctr"/>
                </a:tc>
                <a:extLst>
                  <a:ext uri="{0D108BD9-81ED-4DB2-BD59-A6C34878D82A}">
                    <a16:rowId xmlns="" xmlns:a16="http://schemas.microsoft.com/office/drawing/2014/main" val="10001"/>
                  </a:ext>
                </a:extLst>
              </a:tr>
              <a:tr h="811940">
                <a:tc gridSpan="3">
                  <a:txBody>
                    <a:bodyPr/>
                    <a:lstStyle/>
                    <a:p>
                      <a:pPr algn="ctr"/>
                      <a:r>
                        <a:rPr lang="en-US" sz="2400" b="1" dirty="0"/>
                        <a:t>Summer Session I:  May 4, 2020 – June 20, 2020</a:t>
                      </a:r>
                    </a:p>
                  </a:txBody>
                  <a:tcPr anchor="ctr">
                    <a:solidFill>
                      <a:schemeClr val="bg1"/>
                    </a:solidFill>
                  </a:tcPr>
                </a:tc>
                <a:tc hMerge="1">
                  <a:txBody>
                    <a:bodyPr/>
                    <a:lstStyle/>
                    <a:p>
                      <a:pPr defTabSz="457200">
                        <a:buClrTx/>
                        <a:buSzTx/>
                        <a:tabLst/>
                        <a:defRPr/>
                      </a:pPr>
                      <a:endParaRPr lang="en-US"/>
                    </a:p>
                  </a:txBody>
                  <a:tcPr anchor="ctr">
                    <a:solidFill>
                      <a:srgbClr val="FFC000"/>
                    </a:solidFill>
                  </a:tcPr>
                </a:tc>
                <a:tc hMerge="1">
                  <a:txBody>
                    <a:bodyPr/>
                    <a:lstStyle/>
                    <a:p>
                      <a:endParaRPr lang="en-US"/>
                    </a:p>
                  </a:txBody>
                  <a:tcPr anchor="ctr">
                    <a:solidFill>
                      <a:srgbClr val="FFC000"/>
                    </a:solidFill>
                  </a:tcPr>
                </a:tc>
                <a:extLst>
                  <a:ext uri="{0D108BD9-81ED-4DB2-BD59-A6C34878D82A}">
                    <a16:rowId xmlns="" xmlns:a16="http://schemas.microsoft.com/office/drawing/2014/main" val="10002"/>
                  </a:ext>
                </a:extLst>
              </a:tr>
              <a:tr h="811940">
                <a:tc>
                  <a:txBody>
                    <a:bodyPr/>
                    <a:lstStyle/>
                    <a:p>
                      <a:pPr algn="ctr"/>
                      <a:r>
                        <a:rPr lang="en-US" sz="2400" dirty="0"/>
                        <a:t>25 Courses</a:t>
                      </a:r>
                    </a:p>
                  </a:txBody>
                  <a:tcPr anchor="ctr"/>
                </a:tc>
                <a:tc>
                  <a:txBody>
                    <a:bodyPr/>
                    <a:lstStyle/>
                    <a:p>
                      <a:pPr marL="0" marR="0" lvl="0" indent="0" algn="ctr">
                        <a:lnSpc>
                          <a:spcPct val="100000"/>
                        </a:lnSpc>
                        <a:spcBef>
                          <a:spcPts val="0"/>
                        </a:spcBef>
                        <a:spcAft>
                          <a:spcPts val="0"/>
                        </a:spcAft>
                        <a:buNone/>
                      </a:pPr>
                      <a:r>
                        <a:rPr lang="en-US" sz="2400" dirty="0"/>
                        <a:t> 22 Faculty</a:t>
                      </a:r>
                    </a:p>
                  </a:txBody>
                  <a:tcPr anchor="ctr"/>
                </a:tc>
                <a:tc>
                  <a:txBody>
                    <a:bodyPr/>
                    <a:lstStyle/>
                    <a:p>
                      <a:pPr algn="ctr"/>
                      <a:r>
                        <a:rPr lang="en-US" sz="2400" dirty="0"/>
                        <a:t>246 Students</a:t>
                      </a:r>
                    </a:p>
                  </a:txBody>
                  <a:tcPr anchor="ctr"/>
                </a:tc>
                <a:extLst>
                  <a:ext uri="{0D108BD9-81ED-4DB2-BD59-A6C34878D82A}">
                    <a16:rowId xmlns="" xmlns:a16="http://schemas.microsoft.com/office/drawing/2014/main" val="10003"/>
                  </a:ext>
                </a:extLst>
              </a:tr>
              <a:tr h="811940">
                <a:tc gridSpan="3">
                  <a:txBody>
                    <a:bodyPr/>
                    <a:lstStyle/>
                    <a:p>
                      <a:pPr algn="ctr"/>
                      <a:r>
                        <a:rPr lang="en-US" sz="2400" b="1" dirty="0"/>
                        <a:t>Summer Session II: June 29, 2020 – August 15, 2020</a:t>
                      </a:r>
                    </a:p>
                  </a:txBody>
                  <a:tcPr anchor="ctr">
                    <a:solidFill>
                      <a:schemeClr val="bg1"/>
                    </a:solidFill>
                  </a:tcPr>
                </a:tc>
                <a:tc hMerge="1">
                  <a:txBody>
                    <a:bodyPr/>
                    <a:lstStyle/>
                    <a:p>
                      <a:pPr defTabSz="457200">
                        <a:buClrTx/>
                        <a:buSzTx/>
                        <a:tabLst/>
                        <a:defRPr/>
                      </a:pPr>
                      <a:endParaRPr lang="en-US"/>
                    </a:p>
                  </a:txBody>
                  <a:tcPr anchor="ctr">
                    <a:solidFill>
                      <a:srgbClr val="FFC000"/>
                    </a:solidFill>
                  </a:tcPr>
                </a:tc>
                <a:tc hMerge="1">
                  <a:txBody>
                    <a:bodyPr/>
                    <a:lstStyle/>
                    <a:p>
                      <a:endParaRPr lang="en-US"/>
                    </a:p>
                  </a:txBody>
                  <a:tcPr anchor="ctr">
                    <a:solidFill>
                      <a:srgbClr val="FFC000"/>
                    </a:solidFill>
                  </a:tcPr>
                </a:tc>
                <a:extLst>
                  <a:ext uri="{0D108BD9-81ED-4DB2-BD59-A6C34878D82A}">
                    <a16:rowId xmlns="" xmlns:a16="http://schemas.microsoft.com/office/drawing/2014/main" val="10004"/>
                  </a:ext>
                </a:extLst>
              </a:tr>
              <a:tr h="811940">
                <a:tc>
                  <a:txBody>
                    <a:bodyPr/>
                    <a:lstStyle/>
                    <a:p>
                      <a:pPr lvl="0" algn="ctr">
                        <a:buNone/>
                      </a:pPr>
                      <a:r>
                        <a:rPr lang="en-US" sz="2400" dirty="0"/>
                        <a:t>27 Courses</a:t>
                      </a:r>
                    </a:p>
                  </a:txBody>
                  <a:tcPr anchor="ctr"/>
                </a:tc>
                <a:tc>
                  <a:txBody>
                    <a:bodyPr/>
                    <a:lstStyle/>
                    <a:p>
                      <a:pPr marL="0" lvl="0" indent="0" algn="ctr">
                        <a:lnSpc>
                          <a:spcPct val="100000"/>
                        </a:lnSpc>
                        <a:spcBef>
                          <a:spcPts val="0"/>
                        </a:spcBef>
                        <a:spcAft>
                          <a:spcPts val="0"/>
                        </a:spcAft>
                        <a:buNone/>
                      </a:pPr>
                      <a:r>
                        <a:rPr lang="en-US" sz="2400" baseline="0" dirty="0"/>
                        <a:t>20 Faculty</a:t>
                      </a:r>
                    </a:p>
                  </a:txBody>
                  <a:tcPr anchor="ctr"/>
                </a:tc>
                <a:tc>
                  <a:txBody>
                    <a:bodyPr/>
                    <a:lstStyle/>
                    <a:p>
                      <a:pPr lvl="0" algn="ctr">
                        <a:buNone/>
                      </a:pPr>
                      <a:r>
                        <a:rPr lang="en-US" sz="2400" dirty="0"/>
                        <a:t>234 Students</a:t>
                      </a:r>
                    </a:p>
                  </a:txBody>
                  <a:tcPr anchor="ctr"/>
                </a:tc>
                <a:extLst>
                  <a:ext uri="{0D108BD9-81ED-4DB2-BD59-A6C34878D82A}">
                    <a16:rowId xmlns="" xmlns:a16="http://schemas.microsoft.com/office/drawing/2014/main" val="2755155318"/>
                  </a:ext>
                </a:extLst>
              </a:tr>
            </a:tbl>
          </a:graphicData>
        </a:graphic>
      </p:graphicFrame>
    </p:spTree>
    <p:extLst>
      <p:ext uri="{BB962C8B-B14F-4D97-AF65-F5344CB8AC3E}">
        <p14:creationId xmlns:p14="http://schemas.microsoft.com/office/powerpoint/2010/main" val="371115758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Summer Online Course Tuition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64209659"/>
              </p:ext>
            </p:extLst>
          </p:nvPr>
        </p:nvGraphicFramePr>
        <p:xfrm>
          <a:off x="899699" y="1445326"/>
          <a:ext cx="10457374" cy="5138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459724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7F0F3B-1D69-4071-934C-7373F1C638F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E3F18AE-EF60-42A5-B9E1-3F709899B7FB}">
  <ds:schemaRefs>
    <ds:schemaRef ds:uri="http://schemas.microsoft.com/sharepoint/v3/contenttype/forms"/>
  </ds:schemaRefs>
</ds:datastoreItem>
</file>

<file path=customXml/itemProps3.xml><?xml version="1.0" encoding="utf-8"?>
<ds:datastoreItem xmlns:ds="http://schemas.openxmlformats.org/officeDocument/2006/customXml" ds:itemID="{D1FC5151-73AF-4992-B300-816A43C7C2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813</TotalTime>
  <Words>820</Words>
  <Application>Microsoft Macintosh PowerPoint</Application>
  <PresentationFormat>Custom</PresentationFormat>
  <Paragraphs>211</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Center for Excellence  in Teaching and Learning</vt:lpstr>
      <vt:lpstr>Summer School Pilot Outcomes</vt:lpstr>
      <vt:lpstr>Online Summer Courses Pilot </vt:lpstr>
      <vt:lpstr>Online Summer School Plan </vt:lpstr>
      <vt:lpstr>2019-2020 Distance Learning Committee &amp; Collaborators </vt:lpstr>
      <vt:lpstr>Ad-hoc Online Summer School Committee Representatives</vt:lpstr>
      <vt:lpstr>2020 Online Summer I and II Totals </vt:lpstr>
      <vt:lpstr>Online Summer Courses 7-week sessions</vt:lpstr>
      <vt:lpstr>Summer Online Course Tuition</vt:lpstr>
      <vt:lpstr>Summer 2020 Online Courses</vt:lpstr>
      <vt:lpstr>Summer Session I Courses</vt:lpstr>
      <vt:lpstr>Summer Session II Courses</vt:lpstr>
      <vt:lpstr>PowerPoint Presentation</vt:lpstr>
      <vt:lpstr>NC-SARA and Regulations</vt:lpstr>
      <vt:lpstr>National Council for State Authorization Reciprocity Agreements - NC-SARA</vt:lpstr>
      <vt:lpstr>State, Federal and Middle States Regulations</vt:lpstr>
      <vt:lpstr>Federal Regulations:  New Rule Effective  July 1, 2020</vt:lpstr>
      <vt:lpstr>Federal Regulations Related Policies and Procedures</vt:lpstr>
      <vt:lpstr>C-RAC:  COUNCIL OF REGIONAL ACCREDITING COMMISSIONS</vt:lpstr>
      <vt:lpstr>CETL </vt:lpstr>
      <vt:lpstr>CETL Services</vt:lpstr>
      <vt:lpstr>Canvas Learning Management System </vt:lpstr>
      <vt:lpstr>Canvas Transition</vt:lpstr>
      <vt:lpstr>Available Resources</vt:lpstr>
      <vt:lpstr>Resources and Support</vt:lpstr>
      <vt:lpstr>Moodle and Zoom Recommendations</vt:lpstr>
      <vt:lpstr>Zoom Update</vt:lpstr>
      <vt:lpstr>CETL thanks you for your continued support!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Title</dc:title>
  <dc:creator/>
  <cp:lastModifiedBy>Brenda Snider</cp:lastModifiedBy>
  <cp:revision>151</cp:revision>
  <dcterms:created xsi:type="dcterms:W3CDTF">2020-08-11T09:14:47Z</dcterms:created>
  <dcterms:modified xsi:type="dcterms:W3CDTF">2020-08-14T13:05:49Z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ies>
</file>